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99" r:id="rId4"/>
  </p:sldMasterIdLst>
  <p:notesMasterIdLst>
    <p:notesMasterId r:id="rId30"/>
  </p:notesMasterIdLst>
  <p:handoutMasterIdLst>
    <p:handoutMasterId r:id="rId31"/>
  </p:handoutMasterIdLst>
  <p:sldIdLst>
    <p:sldId id="256" r:id="rId5"/>
    <p:sldId id="292" r:id="rId6"/>
    <p:sldId id="266" r:id="rId7"/>
    <p:sldId id="295" r:id="rId8"/>
    <p:sldId id="297" r:id="rId9"/>
    <p:sldId id="293" r:id="rId10"/>
    <p:sldId id="298" r:id="rId11"/>
    <p:sldId id="299" r:id="rId12"/>
    <p:sldId id="300" r:id="rId13"/>
    <p:sldId id="302" r:id="rId14"/>
    <p:sldId id="264" r:id="rId15"/>
    <p:sldId id="287" r:id="rId16"/>
    <p:sldId id="289" r:id="rId17"/>
    <p:sldId id="303" r:id="rId18"/>
    <p:sldId id="294" r:id="rId19"/>
    <p:sldId id="304" r:id="rId20"/>
    <p:sldId id="305" r:id="rId21"/>
    <p:sldId id="306" r:id="rId22"/>
    <p:sldId id="307" r:id="rId23"/>
    <p:sldId id="308" r:id="rId24"/>
    <p:sldId id="309" r:id="rId25"/>
    <p:sldId id="310" r:id="rId26"/>
    <p:sldId id="311" r:id="rId27"/>
    <p:sldId id="312" r:id="rId28"/>
    <p:sldId id="313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65359"/>
    <a:srgbClr val="969F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912C8C85-51F0-491E-9774-3900AFEF0FD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5388" autoAdjust="0"/>
  </p:normalViewPr>
  <p:slideViewPr>
    <p:cSldViewPr snapToGrid="0" showGuides="1">
      <p:cViewPr varScale="1">
        <p:scale>
          <a:sx n="105" d="100"/>
          <a:sy n="105" d="100"/>
        </p:scale>
        <p:origin x="834" y="114"/>
      </p:cViewPr>
      <p:guideLst/>
    </p:cSldViewPr>
  </p:slideViewPr>
  <p:outlineViewPr>
    <p:cViewPr>
      <p:scale>
        <a:sx n="33" d="100"/>
        <a:sy n="33" d="100"/>
      </p:scale>
      <p:origin x="0" y="-4982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1757"/>
    </p:cViewPr>
  </p:sorterViewPr>
  <p:notesViewPr>
    <p:cSldViewPr snapToGrid="0">
      <p:cViewPr varScale="1">
        <p:scale>
          <a:sx n="58" d="100"/>
          <a:sy n="58" d="100"/>
        </p:scale>
        <p:origin x="3240" y="6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4C3C3A6-B337-4D83-9CDB-B9C35780FF7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1C79A68-3D73-4695-8C1E-3CDBCB536D0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97C6B7-F63D-48F8-8C65-A57506B0F13B}" type="datetimeFigureOut">
              <a:rPr lang="en-US" smtClean="0"/>
              <a:t>4/30/2025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F5045C-A7CE-41D4-85C5-0E9ACEEF9B2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9ABD0F-F8EA-4B9F-8647-FC7D4AE3D83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AB78DD-9481-4863-BCCC-946573546DA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50403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09A0FA-2191-4F92-A1E4-6EB4598AC4EC}" type="datetimeFigureOut">
              <a:rPr lang="en-US" smtClean="0"/>
              <a:t>4/30/2025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3359F2-43EF-4812-9DC0-98C0B1A4068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01116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35233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DBE2C3-843C-2C40-0DA8-ABDCDB14CE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26830FF-B846-A5E1-5CC5-621FC0C7AC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11FB4B7-B80F-403A-40BE-3F37A8E26D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8447D5-8776-16FB-EE8E-839798D208D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28994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02895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48038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70239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1544D6-F67D-509F-F153-ABC2C85CB4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E186393-1298-3A31-B460-ABB0D95875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4B03F63-732B-3105-8FB3-08DED92A73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432E9D-1CD1-41FC-242E-1213F88F5EB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75549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34647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9B0A9E-C2CE-27EC-1D3A-F7F85F52DE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06C1C66-52C5-BB8A-B759-1C739FDB92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2EC1500-D90B-9AB2-68CD-2E72D022ED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81AC1C-0494-BB7F-D1F6-E8B8D052CB1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79662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4AB2C9-8A6F-F557-211E-57F003E4CB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C90B04E-0EDF-3F75-E86C-425BFF9357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E0B7B54-CD86-1384-10E8-B27BEFDF2A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908A20-1B1E-AF8A-9780-DCB3282686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027142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5C19D7-9276-FE13-65C2-54ACA7D52C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5558CA5-1F34-D3CC-C621-AADFA3E5B04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11C8547-575B-F92F-AB6C-38BC95C6FD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898DA8-8B6D-BE20-2638-28090290201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15349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060778-2508-161D-8BC7-1C84912858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E93C654-093E-BBBD-3F52-1A4AE03196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3AF949E-E2C0-3A11-2856-0558E0F358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340507-9FA3-C31A-39E5-3A95DECBEB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78395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285029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FAE33C-26EC-5168-8DAB-7D9285B23C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42981CD-A53F-764A-0D54-BD992B8EC9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A94F586-77D0-D1AE-9747-7C6E3847F9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FC51FC-9B18-8500-4254-B27C7584B9F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054532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753C95-246F-FC72-0115-62254B87F8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BE258CD-5B93-B271-3F92-677BEB53C33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3A41FF1-55BA-F105-B835-3C1231B9F0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83DF6F-C0F1-B907-853C-A2A725BF96C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524811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B2A7AD-E4B6-FCF4-C1E0-34F5A085B6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6F851FF-60A7-0369-1F0D-D9E605A855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70741AC-C237-E61C-60B9-0D2FCD510F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ABEA45-9048-6A40-A944-5786518C923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444351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18ADC4-B7CC-4893-5ECF-403A45E3EE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A773DEA-CFBD-3987-5283-56E31EB76A0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85D0868-AF44-D0E2-094B-498BD438B9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868FC9-6928-D564-E6C1-3FBE68A3CF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920275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89EF41-FF49-EE9D-5258-2EE32FAE1C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877E07-37A8-EF75-A343-74039CF16CC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6ABC696-A7F4-F270-B61A-802479CA4D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17348C-774C-A73E-DFA7-3E1B2AA1800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358844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352935-41B9-6B8A-5E3A-E46651B498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8E5AD63-FD5E-83BB-A356-78A64B3AF5F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09F3F9-3708-BCEF-B6C2-69B9329609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1BCA7E-6626-B3F2-E22F-354A279237D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86329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65740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97931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59A46C-2B93-3FCD-BE05-92E890C262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FF62981-88A3-2409-103A-D8B8E249384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F883C1-AB94-8749-470E-57856363DB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2E5E52-F6EC-31EB-57AE-BA230814DB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83189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07043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59E1A0-A596-DC8D-65C5-52FDD14443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D6291C1-D929-041E-B5E8-AD36A65669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BFE3823-196C-4986-6610-1A9A014D99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6DBA4D-2654-71B5-5574-848D8D155F4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19912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4246A2-5ADE-F3ED-1BB2-57FEDA3E45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0ACEF3A-8546-03C3-870A-2ECCAFCE0F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A0D13D2-34C1-3B0C-3889-8838FA29AE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10E50C-82A3-5300-E308-47D883958F9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78111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F5C9A2-6209-B081-DCA2-103AD6F045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B64A26C-927A-7CA4-FAC5-C962DB02EC4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E07AB92-8908-E522-633C-A065FD8408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4BC81A-2C0B-3320-9F17-A98CA58130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53726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6661567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8733011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0398872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31937252-EACE-4232-855F-5C47E3F8B08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57200" y="1070901"/>
            <a:ext cx="11265407" cy="1499616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CBA6DBC1-39A1-48A6-8B81-3CD966D06E8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48055" y="3103684"/>
            <a:ext cx="11274551" cy="3287971"/>
          </a:xfrm>
          <a:solidFill>
            <a:schemeClr val="accent2"/>
          </a:solidFill>
        </p:spPr>
        <p:txBody>
          <a:bodyPr anchor="t" anchorCtr="0">
            <a:norm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2281959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926BD44-2224-46FF-A4E7-9C9FFE1972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40079"/>
            <a:ext cx="3657600" cy="2100851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Content Placeholder 5">
            <a:extLst>
              <a:ext uri="{FF2B5EF4-FFF2-40B4-BE49-F238E27FC236}">
                <a16:creationId xmlns:a16="http://schemas.microsoft.com/office/drawing/2014/main" id="{FC87D77D-2EA4-028B-1ACF-E1120CE8F0E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57201" y="2862470"/>
            <a:ext cx="3657600" cy="3510898"/>
          </a:xfrm>
        </p:spPr>
        <p:txBody>
          <a:bodyPr anchor="t" anchorCtr="0">
            <a:norm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Click to add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CFA45C0-9EBE-13AF-9B5D-9D5F4BF223E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242815" y="640080"/>
            <a:ext cx="7491984" cy="5751576"/>
          </a:xfrm>
          <a:custGeom>
            <a:avLst/>
            <a:gdLst>
              <a:gd name="connsiteX0" fmla="*/ 3800341 w 7491984"/>
              <a:gd name="connsiteY0" fmla="*/ 0 h 5751576"/>
              <a:gd name="connsiteX1" fmla="*/ 7491984 w 7491984"/>
              <a:gd name="connsiteY1" fmla="*/ 0 h 5751576"/>
              <a:gd name="connsiteX2" fmla="*/ 7491984 w 7491984"/>
              <a:gd name="connsiteY2" fmla="*/ 5751576 h 5751576"/>
              <a:gd name="connsiteX3" fmla="*/ 3800341 w 7491984"/>
              <a:gd name="connsiteY3" fmla="*/ 5751576 h 5751576"/>
              <a:gd name="connsiteX4" fmla="*/ 0 w 7491984"/>
              <a:gd name="connsiteY4" fmla="*/ 0 h 5751576"/>
              <a:gd name="connsiteX5" fmla="*/ 3696432 w 7491984"/>
              <a:gd name="connsiteY5" fmla="*/ 0 h 5751576"/>
              <a:gd name="connsiteX6" fmla="*/ 3696432 w 7491984"/>
              <a:gd name="connsiteY6" fmla="*/ 5751576 h 5751576"/>
              <a:gd name="connsiteX7" fmla="*/ 0 w 7491984"/>
              <a:gd name="connsiteY7" fmla="*/ 5751576 h 5751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91984" h="5751576">
                <a:moveTo>
                  <a:pt x="3800341" y="0"/>
                </a:moveTo>
                <a:lnTo>
                  <a:pt x="7491984" y="0"/>
                </a:lnTo>
                <a:lnTo>
                  <a:pt x="7491984" y="5751576"/>
                </a:lnTo>
                <a:lnTo>
                  <a:pt x="3800341" y="5751576"/>
                </a:lnTo>
                <a:close/>
                <a:moveTo>
                  <a:pt x="0" y="0"/>
                </a:moveTo>
                <a:lnTo>
                  <a:pt x="3696432" y="0"/>
                </a:lnTo>
                <a:lnTo>
                  <a:pt x="3696432" y="5751576"/>
                </a:lnTo>
                <a:lnTo>
                  <a:pt x="0" y="5751576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anchor="t" anchorCtr="0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D5DDC5FA-EEDB-898F-533E-4094ADA899B9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E79B0359-4B55-D899-E584-A8E6B2ED9123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6B916D02-76FE-EAED-CC51-A50448811F7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0682289" y="6423914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41733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E787D40-90B5-470E-95A2-784F1CB479C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49580" y="4423702"/>
            <a:ext cx="11292839" cy="1550378"/>
          </a:xfrm>
        </p:spPr>
        <p:txBody>
          <a:bodyPr>
            <a:noAutofit/>
          </a:bodyPr>
          <a:lstStyle>
            <a:lvl1pPr algn="ctr"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528BC27-38F1-47F3-EC35-7DD8B88A753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49580" y="705104"/>
            <a:ext cx="11292840" cy="3643376"/>
          </a:xfrm>
          <a:custGeom>
            <a:avLst/>
            <a:gdLst>
              <a:gd name="connsiteX0" fmla="*/ 7593576 w 11292840"/>
              <a:gd name="connsiteY0" fmla="*/ 0 h 3643376"/>
              <a:gd name="connsiteX1" fmla="*/ 11292840 w 11292840"/>
              <a:gd name="connsiteY1" fmla="*/ 0 h 3643376"/>
              <a:gd name="connsiteX2" fmla="*/ 11292840 w 11292840"/>
              <a:gd name="connsiteY2" fmla="*/ 3643376 h 3643376"/>
              <a:gd name="connsiteX3" fmla="*/ 7593576 w 11292840"/>
              <a:gd name="connsiteY3" fmla="*/ 3643376 h 3643376"/>
              <a:gd name="connsiteX4" fmla="*/ 0 w 11292840"/>
              <a:gd name="connsiteY4" fmla="*/ 0 h 3643376"/>
              <a:gd name="connsiteX5" fmla="*/ 7489667 w 11292840"/>
              <a:gd name="connsiteY5" fmla="*/ 0 h 3643376"/>
              <a:gd name="connsiteX6" fmla="*/ 7489667 w 11292840"/>
              <a:gd name="connsiteY6" fmla="*/ 3643376 h 3643376"/>
              <a:gd name="connsiteX7" fmla="*/ 0 w 11292840"/>
              <a:gd name="connsiteY7" fmla="*/ 3643376 h 3643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292840" h="3643376">
                <a:moveTo>
                  <a:pt x="7593576" y="0"/>
                </a:moveTo>
                <a:lnTo>
                  <a:pt x="11292840" y="0"/>
                </a:lnTo>
                <a:lnTo>
                  <a:pt x="11292840" y="3643376"/>
                </a:lnTo>
                <a:lnTo>
                  <a:pt x="7593576" y="3643376"/>
                </a:lnTo>
                <a:close/>
                <a:moveTo>
                  <a:pt x="0" y="0"/>
                </a:moveTo>
                <a:lnTo>
                  <a:pt x="7489667" y="0"/>
                </a:lnTo>
                <a:lnTo>
                  <a:pt x="7489667" y="3643376"/>
                </a:lnTo>
                <a:lnTo>
                  <a:pt x="0" y="3643376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anchor="t">
            <a:noAutofit/>
          </a:bodyPr>
          <a:lstStyle>
            <a:lvl1pPr marL="0" indent="0" algn="ctr">
              <a:buNone/>
              <a:defRPr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 dirty="0"/>
              <a:t>Click to add picture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53343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subtitle + pictur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6882" y="629920"/>
            <a:ext cx="3606800" cy="2809240"/>
          </a:xfrm>
        </p:spPr>
        <p:txBody>
          <a:bodyPr anchor="b">
            <a:noAutofit/>
          </a:bodyPr>
          <a:lstStyle>
            <a:lvl1pPr algn="l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6881" y="3698240"/>
            <a:ext cx="3606800" cy="2271076"/>
          </a:xfrm>
        </p:spPr>
        <p:txBody>
          <a:bodyPr anchor="t">
            <a:no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070940-5919-2C95-2278-32E50BF14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57D599-49CF-19FE-6D86-C5EDB765F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931DF1-1C8D-86B9-BFDD-098FFC00F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02608" y="6423914"/>
            <a:ext cx="1052510" cy="365125"/>
          </a:xfrm>
        </p:spPr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454FD2A1-D363-7C44-2A72-54E8B397D31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36720" y="650240"/>
            <a:ext cx="7518398" cy="5713918"/>
          </a:xfrm>
          <a:custGeom>
            <a:avLst/>
            <a:gdLst>
              <a:gd name="connsiteX0" fmla="*/ 3806436 w 7518398"/>
              <a:gd name="connsiteY0" fmla="*/ 4479475 h 5713918"/>
              <a:gd name="connsiteX1" fmla="*/ 7518398 w 7518398"/>
              <a:gd name="connsiteY1" fmla="*/ 4479475 h 5713918"/>
              <a:gd name="connsiteX2" fmla="*/ 7518398 w 7518398"/>
              <a:gd name="connsiteY2" fmla="*/ 5713918 h 5713918"/>
              <a:gd name="connsiteX3" fmla="*/ 3806436 w 7518398"/>
              <a:gd name="connsiteY3" fmla="*/ 5713918 h 5713918"/>
              <a:gd name="connsiteX4" fmla="*/ 0 w 7518398"/>
              <a:gd name="connsiteY4" fmla="*/ 4479475 h 5713918"/>
              <a:gd name="connsiteX5" fmla="*/ 3702527 w 7518398"/>
              <a:gd name="connsiteY5" fmla="*/ 4479475 h 5713918"/>
              <a:gd name="connsiteX6" fmla="*/ 3702527 w 7518398"/>
              <a:gd name="connsiteY6" fmla="*/ 5713918 h 5713918"/>
              <a:gd name="connsiteX7" fmla="*/ 0 w 7518398"/>
              <a:gd name="connsiteY7" fmla="*/ 5713918 h 5713918"/>
              <a:gd name="connsiteX8" fmla="*/ 3806436 w 7518398"/>
              <a:gd name="connsiteY8" fmla="*/ 0 h 5713918"/>
              <a:gd name="connsiteX9" fmla="*/ 7518398 w 7518398"/>
              <a:gd name="connsiteY9" fmla="*/ 0 h 5713918"/>
              <a:gd name="connsiteX10" fmla="*/ 7518398 w 7518398"/>
              <a:gd name="connsiteY10" fmla="*/ 4379183 h 5713918"/>
              <a:gd name="connsiteX11" fmla="*/ 3806436 w 7518398"/>
              <a:gd name="connsiteY11" fmla="*/ 4379183 h 5713918"/>
              <a:gd name="connsiteX12" fmla="*/ 0 w 7518398"/>
              <a:gd name="connsiteY12" fmla="*/ 0 h 5713918"/>
              <a:gd name="connsiteX13" fmla="*/ 3702527 w 7518398"/>
              <a:gd name="connsiteY13" fmla="*/ 0 h 5713918"/>
              <a:gd name="connsiteX14" fmla="*/ 3702527 w 7518398"/>
              <a:gd name="connsiteY14" fmla="*/ 4379183 h 5713918"/>
              <a:gd name="connsiteX15" fmla="*/ 0 w 7518398"/>
              <a:gd name="connsiteY15" fmla="*/ 4379183 h 5713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518398" h="5713918">
                <a:moveTo>
                  <a:pt x="3806436" y="4479475"/>
                </a:moveTo>
                <a:lnTo>
                  <a:pt x="7518398" y="4479475"/>
                </a:lnTo>
                <a:lnTo>
                  <a:pt x="7518398" y="5713918"/>
                </a:lnTo>
                <a:lnTo>
                  <a:pt x="3806436" y="5713918"/>
                </a:lnTo>
                <a:close/>
                <a:moveTo>
                  <a:pt x="0" y="4479475"/>
                </a:moveTo>
                <a:lnTo>
                  <a:pt x="3702527" y="4479475"/>
                </a:lnTo>
                <a:lnTo>
                  <a:pt x="3702527" y="5713918"/>
                </a:lnTo>
                <a:lnTo>
                  <a:pt x="0" y="5713918"/>
                </a:lnTo>
                <a:close/>
                <a:moveTo>
                  <a:pt x="3806436" y="0"/>
                </a:moveTo>
                <a:lnTo>
                  <a:pt x="7518398" y="0"/>
                </a:lnTo>
                <a:lnTo>
                  <a:pt x="7518398" y="4379183"/>
                </a:lnTo>
                <a:lnTo>
                  <a:pt x="3806436" y="4379183"/>
                </a:lnTo>
                <a:close/>
                <a:moveTo>
                  <a:pt x="0" y="0"/>
                </a:moveTo>
                <a:lnTo>
                  <a:pt x="3702527" y="0"/>
                </a:lnTo>
                <a:lnTo>
                  <a:pt x="3702527" y="4379183"/>
                </a:lnTo>
                <a:lnTo>
                  <a:pt x="0" y="4379183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anchor="t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57795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troduction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F9CC542F-D03C-4537-9B6E-7F653B6515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2878091"/>
            <a:ext cx="3729789" cy="3440485"/>
          </a:xfrm>
        </p:spPr>
        <p:txBody>
          <a:bodyPr tIns="182880" bIns="182880" anchor="ctr" anchorCtr="0">
            <a:noAutofit/>
          </a:bodyPr>
          <a:lstStyle/>
          <a:p>
            <a:r>
              <a:rPr lang="en-US" dirty="0"/>
              <a:t>Click to add title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30F1D2B-CBE7-6279-2158-7A9F3B5D5C61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57200" y="670560"/>
            <a:ext cx="11267440" cy="2139696"/>
          </a:xfrm>
          <a:custGeom>
            <a:avLst/>
            <a:gdLst>
              <a:gd name="connsiteX0" fmla="*/ 3783068 w 11267440"/>
              <a:gd name="connsiteY0" fmla="*/ 0 h 2139696"/>
              <a:gd name="connsiteX1" fmla="*/ 11267440 w 11267440"/>
              <a:gd name="connsiteY1" fmla="*/ 0 h 2139696"/>
              <a:gd name="connsiteX2" fmla="*/ 11267440 w 11267440"/>
              <a:gd name="connsiteY2" fmla="*/ 2139696 h 2139696"/>
              <a:gd name="connsiteX3" fmla="*/ 3783068 w 11267440"/>
              <a:gd name="connsiteY3" fmla="*/ 2139696 h 2139696"/>
              <a:gd name="connsiteX4" fmla="*/ 0 w 11267440"/>
              <a:gd name="connsiteY4" fmla="*/ 0 h 2139696"/>
              <a:gd name="connsiteX5" fmla="*/ 3677799 w 11267440"/>
              <a:gd name="connsiteY5" fmla="*/ 0 h 2139696"/>
              <a:gd name="connsiteX6" fmla="*/ 3677799 w 11267440"/>
              <a:gd name="connsiteY6" fmla="*/ 2139696 h 2139696"/>
              <a:gd name="connsiteX7" fmla="*/ 0 w 11267440"/>
              <a:gd name="connsiteY7" fmla="*/ 2139696 h 2139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267440" h="2139696">
                <a:moveTo>
                  <a:pt x="3783068" y="0"/>
                </a:moveTo>
                <a:lnTo>
                  <a:pt x="11267440" y="0"/>
                </a:lnTo>
                <a:lnTo>
                  <a:pt x="11267440" y="2139696"/>
                </a:lnTo>
                <a:lnTo>
                  <a:pt x="3783068" y="2139696"/>
                </a:lnTo>
                <a:close/>
                <a:moveTo>
                  <a:pt x="0" y="0"/>
                </a:moveTo>
                <a:lnTo>
                  <a:pt x="3677799" y="0"/>
                </a:lnTo>
                <a:lnTo>
                  <a:pt x="3677799" y="2139696"/>
                </a:lnTo>
                <a:lnTo>
                  <a:pt x="0" y="2139696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anchor="t" anchorCtr="0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135EE74D-5A60-B83C-5C2D-7B6FEA778FCB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305827" y="2878091"/>
            <a:ext cx="7418813" cy="3440485"/>
          </a:xfrm>
        </p:spPr>
        <p:txBody>
          <a:bodyPr anchor="ctr" anchorCtr="0">
            <a:normAutofit/>
          </a:bodyPr>
          <a:lstStyle>
            <a:lvl1pPr marL="283464" indent="-283464">
              <a:buFont typeface="Arial" panose="020B0604020202020204" pitchFamily="34" charset="0"/>
              <a:buChar char="•"/>
              <a:defRPr/>
            </a:lvl1pPr>
            <a:lvl2pPr marL="283464" indent="-283464">
              <a:buFont typeface="Arial" panose="020B0604020202020204" pitchFamily="34" charset="0"/>
              <a:buChar char="•"/>
              <a:defRPr/>
            </a:lvl2pPr>
            <a:lvl3pPr marL="283464" indent="-283464">
              <a:buFont typeface="Arial" panose="020B0604020202020204" pitchFamily="34" charset="0"/>
              <a:buChar char="•"/>
              <a:defRPr/>
            </a:lvl3pPr>
            <a:lvl4pPr marL="283464" indent="-283464">
              <a:buFont typeface="Arial" panose="020B0604020202020204" pitchFamily="34" charset="0"/>
              <a:buChar char="•"/>
              <a:defRPr/>
            </a:lvl4pPr>
            <a:lvl5pPr marL="283464" indent="-283464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Click to add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2BCF1FAD-0BAD-2574-3352-B152DF76C150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EC328E41-645E-D257-FFF3-93344A8E4FA5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DEF9E45A-6561-C074-14CE-B3B63476D221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10672130" y="6423914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85836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43000"/>
            <a:ext cx="9144000" cy="2585720"/>
          </a:xfrm>
        </p:spPr>
        <p:txBody>
          <a:bodyPr anchor="b">
            <a:no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799840"/>
            <a:ext cx="9144000" cy="2052320"/>
          </a:xfrm>
        </p:spPr>
        <p:txBody>
          <a:bodyPr anchor="t">
            <a:noAutofit/>
          </a:bodyPr>
          <a:lstStyle>
            <a:lvl1pPr marL="0" indent="0" algn="ctr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968537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690880"/>
            <a:ext cx="1126744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ECA520B1-DC84-A47D-1F5E-CCD567EB2D86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457200" y="2187362"/>
            <a:ext cx="3657600" cy="3633047"/>
          </a:xfrm>
        </p:spPr>
        <p:txBody>
          <a:bodyPr anchor="t">
            <a:normAutofit/>
          </a:bodyPr>
          <a:lstStyle>
            <a:lvl1pPr marL="342900" indent="-342900">
              <a:buFont typeface="+mj-lt"/>
              <a:buAutoNum type="arabicPeriod"/>
              <a:defRPr sz="1800"/>
            </a:lvl1pPr>
            <a:lvl2pPr marL="914400" indent="-342900">
              <a:buFont typeface="+mj-lt"/>
              <a:buAutoNum type="alphaLcPeriod"/>
              <a:defRPr sz="1800"/>
            </a:lvl2pPr>
            <a:lvl3pPr marL="1371600" indent="-342900">
              <a:buFont typeface="+mj-lt"/>
              <a:buAutoNum type="arabicPeriod"/>
              <a:defRPr sz="1800"/>
            </a:lvl3pPr>
            <a:lvl4pPr marL="1600200" indent="-342900">
              <a:buFont typeface="+mj-lt"/>
              <a:buAutoNum type="alphaLcParenR"/>
              <a:defRPr sz="1800"/>
            </a:lvl4pPr>
            <a:lvl5pPr marL="2057400" indent="-400050">
              <a:buFont typeface="+mj-lt"/>
              <a:buAutoNum type="romanLcPeriod"/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282437" y="2187361"/>
            <a:ext cx="7442203" cy="3633047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0">
              <a:defRPr sz="1800"/>
            </a:lvl2pPr>
            <a:lvl3pPr marL="548640">
              <a:defRPr sz="1800"/>
            </a:lvl3pPr>
            <a:lvl4pPr marL="822960">
              <a:defRPr sz="1800"/>
            </a:lvl4pPr>
            <a:lvl5pPr marL="1097280"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57200" y="6423914"/>
            <a:ext cx="704120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558300" y="6423914"/>
            <a:ext cx="116634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983384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subtitle + pictu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08219" y="741363"/>
            <a:ext cx="5626579" cy="1286219"/>
          </a:xfrm>
        </p:spPr>
        <p:txBody>
          <a:bodyPr anchor="b">
            <a:noAutofit/>
          </a:bodyPr>
          <a:lstStyle>
            <a:lvl1pPr algn="l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CBE840D-FAED-31D9-AF31-112670D0FA2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" y="761684"/>
            <a:ext cx="5171440" cy="5662230"/>
          </a:xfrm>
          <a:custGeom>
            <a:avLst/>
            <a:gdLst>
              <a:gd name="connsiteX0" fmla="*/ 0 w 5171440"/>
              <a:gd name="connsiteY0" fmla="*/ 5056400 h 5662230"/>
              <a:gd name="connsiteX1" fmla="*/ 3685975 w 5171440"/>
              <a:gd name="connsiteY1" fmla="*/ 5056400 h 5662230"/>
              <a:gd name="connsiteX2" fmla="*/ 3685975 w 5171440"/>
              <a:gd name="connsiteY2" fmla="*/ 5662230 h 5662230"/>
              <a:gd name="connsiteX3" fmla="*/ 0 w 5171440"/>
              <a:gd name="connsiteY3" fmla="*/ 5662230 h 5662230"/>
              <a:gd name="connsiteX4" fmla="*/ 3789884 w 5171440"/>
              <a:gd name="connsiteY4" fmla="*/ 0 h 5662230"/>
              <a:gd name="connsiteX5" fmla="*/ 5171440 w 5171440"/>
              <a:gd name="connsiteY5" fmla="*/ 0 h 5662230"/>
              <a:gd name="connsiteX6" fmla="*/ 5171440 w 5171440"/>
              <a:gd name="connsiteY6" fmla="*/ 5662230 h 5662230"/>
              <a:gd name="connsiteX7" fmla="*/ 3789884 w 5171440"/>
              <a:gd name="connsiteY7" fmla="*/ 5662230 h 5662230"/>
              <a:gd name="connsiteX8" fmla="*/ 3789884 w 5171440"/>
              <a:gd name="connsiteY8" fmla="*/ 5056400 h 5662230"/>
              <a:gd name="connsiteX9" fmla="*/ 5168980 w 5171440"/>
              <a:gd name="connsiteY9" fmla="*/ 5056400 h 5662230"/>
              <a:gd name="connsiteX10" fmla="*/ 5168980 w 5171440"/>
              <a:gd name="connsiteY10" fmla="*/ 4956108 h 5662230"/>
              <a:gd name="connsiteX11" fmla="*/ 3789884 w 5171440"/>
              <a:gd name="connsiteY11" fmla="*/ 4956108 h 5662230"/>
              <a:gd name="connsiteX12" fmla="*/ 0 w 5171440"/>
              <a:gd name="connsiteY12" fmla="*/ 0 h 5662230"/>
              <a:gd name="connsiteX13" fmla="*/ 3685975 w 5171440"/>
              <a:gd name="connsiteY13" fmla="*/ 0 h 5662230"/>
              <a:gd name="connsiteX14" fmla="*/ 3685975 w 5171440"/>
              <a:gd name="connsiteY14" fmla="*/ 4956108 h 5662230"/>
              <a:gd name="connsiteX15" fmla="*/ 0 w 5171440"/>
              <a:gd name="connsiteY15" fmla="*/ 4956108 h 5662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171440" h="5662230">
                <a:moveTo>
                  <a:pt x="0" y="5056400"/>
                </a:moveTo>
                <a:lnTo>
                  <a:pt x="3685975" y="5056400"/>
                </a:lnTo>
                <a:lnTo>
                  <a:pt x="3685975" y="5662230"/>
                </a:lnTo>
                <a:lnTo>
                  <a:pt x="0" y="5662230"/>
                </a:lnTo>
                <a:close/>
                <a:moveTo>
                  <a:pt x="3789884" y="0"/>
                </a:moveTo>
                <a:lnTo>
                  <a:pt x="5171440" y="0"/>
                </a:lnTo>
                <a:lnTo>
                  <a:pt x="5171440" y="5662230"/>
                </a:lnTo>
                <a:lnTo>
                  <a:pt x="3789884" y="5662230"/>
                </a:lnTo>
                <a:lnTo>
                  <a:pt x="3789884" y="5056400"/>
                </a:lnTo>
                <a:lnTo>
                  <a:pt x="5168980" y="5056400"/>
                </a:lnTo>
                <a:lnTo>
                  <a:pt x="5168980" y="4956108"/>
                </a:lnTo>
                <a:lnTo>
                  <a:pt x="3789884" y="4956108"/>
                </a:lnTo>
                <a:close/>
                <a:moveTo>
                  <a:pt x="0" y="0"/>
                </a:moveTo>
                <a:lnTo>
                  <a:pt x="3685975" y="0"/>
                </a:lnTo>
                <a:lnTo>
                  <a:pt x="3685975" y="4956108"/>
                </a:lnTo>
                <a:lnTo>
                  <a:pt x="0" y="4956108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E22983C-26B8-DE15-E309-D0E93B8C699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106160" y="2235200"/>
            <a:ext cx="5628639" cy="4188713"/>
          </a:xfrm>
        </p:spPr>
        <p:txBody>
          <a:bodyPr anchor="t" anchorCtr="0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57D599-49CF-19FE-6D86-C5EDB765F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070940-5919-2C95-2278-32E50BF14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931DF1-1C8D-86B9-BFDD-098FFC00F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82289" y="6423914"/>
            <a:ext cx="1052510" cy="365125"/>
          </a:xfrm>
        </p:spPr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26336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9575358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D0F196A1-2430-4797-B656-A38302FAFF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151" y="666984"/>
            <a:ext cx="3672970" cy="2125911"/>
          </a:xfrm>
        </p:spPr>
        <p:txBody>
          <a:bodyPr>
            <a:noAutofit/>
          </a:bodyPr>
          <a:lstStyle>
            <a:lvl1pPr algn="l">
              <a:defRPr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2" name="Content Placeholder 5">
            <a:extLst>
              <a:ext uri="{FF2B5EF4-FFF2-40B4-BE49-F238E27FC236}">
                <a16:creationId xmlns:a16="http://schemas.microsoft.com/office/drawing/2014/main" id="{5A0AD703-0A43-5323-CCB2-832D424EF2DB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62151" y="2862479"/>
            <a:ext cx="3672970" cy="3491849"/>
          </a:xfrm>
        </p:spPr>
        <p:txBody>
          <a:bodyPr anchor="t" anchorCtr="0">
            <a:norm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US" noProof="0" dirty="0"/>
              <a:t>Click to add text 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4627B629-9CBE-3ECF-2D88-F07AACD0374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231970" y="666985"/>
            <a:ext cx="7497880" cy="5687344"/>
          </a:xfrm>
          <a:custGeom>
            <a:avLst/>
            <a:gdLst>
              <a:gd name="connsiteX0" fmla="*/ 3803282 w 7497880"/>
              <a:gd name="connsiteY0" fmla="*/ 0 h 5687344"/>
              <a:gd name="connsiteX1" fmla="*/ 7497880 w 7497880"/>
              <a:gd name="connsiteY1" fmla="*/ 0 h 5687344"/>
              <a:gd name="connsiteX2" fmla="*/ 7497880 w 7497880"/>
              <a:gd name="connsiteY2" fmla="*/ 4581885 h 5687344"/>
              <a:gd name="connsiteX3" fmla="*/ 3803282 w 7497880"/>
              <a:gd name="connsiteY3" fmla="*/ 4581885 h 5687344"/>
              <a:gd name="connsiteX4" fmla="*/ 0 w 7497880"/>
              <a:gd name="connsiteY4" fmla="*/ 0 h 5687344"/>
              <a:gd name="connsiteX5" fmla="*/ 3699373 w 7497880"/>
              <a:gd name="connsiteY5" fmla="*/ 0 h 5687344"/>
              <a:gd name="connsiteX6" fmla="*/ 3699373 w 7497880"/>
              <a:gd name="connsiteY6" fmla="*/ 4581885 h 5687344"/>
              <a:gd name="connsiteX7" fmla="*/ 2 w 7497880"/>
              <a:gd name="connsiteY7" fmla="*/ 4581885 h 5687344"/>
              <a:gd name="connsiteX8" fmla="*/ 2 w 7497880"/>
              <a:gd name="connsiteY8" fmla="*/ 4679200 h 5687344"/>
              <a:gd name="connsiteX9" fmla="*/ 3699373 w 7497880"/>
              <a:gd name="connsiteY9" fmla="*/ 4679200 h 5687344"/>
              <a:gd name="connsiteX10" fmla="*/ 3699373 w 7497880"/>
              <a:gd name="connsiteY10" fmla="*/ 5679350 h 5687344"/>
              <a:gd name="connsiteX11" fmla="*/ 3803282 w 7497880"/>
              <a:gd name="connsiteY11" fmla="*/ 5679350 h 5687344"/>
              <a:gd name="connsiteX12" fmla="*/ 3803282 w 7497880"/>
              <a:gd name="connsiteY12" fmla="*/ 4679200 h 5687344"/>
              <a:gd name="connsiteX13" fmla="*/ 7497880 w 7497880"/>
              <a:gd name="connsiteY13" fmla="*/ 4679200 h 5687344"/>
              <a:gd name="connsiteX14" fmla="*/ 7497880 w 7497880"/>
              <a:gd name="connsiteY14" fmla="*/ 5687344 h 5687344"/>
              <a:gd name="connsiteX15" fmla="*/ 0 w 7497880"/>
              <a:gd name="connsiteY15" fmla="*/ 5687344 h 5687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497880" h="5687344">
                <a:moveTo>
                  <a:pt x="3803282" y="0"/>
                </a:moveTo>
                <a:lnTo>
                  <a:pt x="7497880" y="0"/>
                </a:lnTo>
                <a:lnTo>
                  <a:pt x="7497880" y="4581885"/>
                </a:lnTo>
                <a:lnTo>
                  <a:pt x="3803282" y="4581885"/>
                </a:lnTo>
                <a:close/>
                <a:moveTo>
                  <a:pt x="0" y="0"/>
                </a:moveTo>
                <a:lnTo>
                  <a:pt x="3699373" y="0"/>
                </a:lnTo>
                <a:lnTo>
                  <a:pt x="3699373" y="4581885"/>
                </a:lnTo>
                <a:lnTo>
                  <a:pt x="2" y="4581885"/>
                </a:lnTo>
                <a:lnTo>
                  <a:pt x="2" y="4679200"/>
                </a:lnTo>
                <a:lnTo>
                  <a:pt x="3699373" y="4679200"/>
                </a:lnTo>
                <a:lnTo>
                  <a:pt x="3699373" y="5679350"/>
                </a:lnTo>
                <a:lnTo>
                  <a:pt x="3803282" y="5679350"/>
                </a:lnTo>
                <a:lnTo>
                  <a:pt x="3803282" y="4679200"/>
                </a:lnTo>
                <a:lnTo>
                  <a:pt x="7497880" y="4679200"/>
                </a:lnTo>
                <a:lnTo>
                  <a:pt x="7497880" y="5687344"/>
                </a:lnTo>
                <a:lnTo>
                  <a:pt x="0" y="5687344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anchor="t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noProof="0" dirty="0"/>
              <a:t>Click to add picture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90DD7D93-4C4D-E385-9F8C-40536F0BDEA2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noProof="0"/>
              <a:t>20XX</a:t>
            </a:r>
            <a:endParaRPr lang="en-US" noProof="0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C99FA72-244D-9DC3-C9B7-E7DAD50A01F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25A4F6F-66FD-CDA5-7F8F-F5FD6382CFC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0677340" y="6423914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892311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0148966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8614927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4915542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2975325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32013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9890775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586436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457D222-120F-E222-DE7E-B44B0BC1863F}"/>
              </a:ext>
            </a:extLst>
          </p:cNvPr>
          <p:cNvGrpSpPr/>
          <p:nvPr userDrawn="1"/>
        </p:nvGrpSpPr>
        <p:grpSpPr>
          <a:xfrm>
            <a:off x="428696" y="482137"/>
            <a:ext cx="11301155" cy="81191"/>
            <a:chOff x="428696" y="482137"/>
            <a:chExt cx="11301155" cy="81191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9DF259B-1168-B954-21F8-A08A3C462F3C}"/>
                </a:ext>
              </a:extLst>
            </p:cNvPr>
            <p:cNvSpPr/>
            <p:nvPr/>
          </p:nvSpPr>
          <p:spPr>
            <a:xfrm flipV="1">
              <a:off x="428696" y="482137"/>
              <a:ext cx="3703321" cy="81191"/>
            </a:xfrm>
            <a:prstGeom prst="rect">
              <a:avLst/>
            </a:prstGeom>
            <a:solidFill>
              <a:schemeClr val="accent3"/>
            </a:solidFill>
            <a:ln w="539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B5A595C-AA3A-9D82-01BB-7810CE5F7A5E}"/>
                </a:ext>
              </a:extLst>
            </p:cNvPr>
            <p:cNvSpPr/>
            <p:nvPr/>
          </p:nvSpPr>
          <p:spPr>
            <a:xfrm flipV="1">
              <a:off x="4235926" y="482137"/>
              <a:ext cx="3703321" cy="81191"/>
            </a:xfrm>
            <a:prstGeom prst="rect">
              <a:avLst/>
            </a:prstGeom>
            <a:solidFill>
              <a:schemeClr val="accent1"/>
            </a:solidFill>
            <a:ln w="539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178CB63-8F78-566B-8120-9DC73FB7B23B}"/>
                </a:ext>
              </a:extLst>
            </p:cNvPr>
            <p:cNvSpPr/>
            <p:nvPr/>
          </p:nvSpPr>
          <p:spPr>
            <a:xfrm flipV="1">
              <a:off x="8026530" y="482137"/>
              <a:ext cx="3703321" cy="81191"/>
            </a:xfrm>
            <a:prstGeom prst="rect">
              <a:avLst/>
            </a:prstGeom>
            <a:solidFill>
              <a:schemeClr val="accent4"/>
            </a:solidFill>
            <a:ln w="539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109105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0" r:id="rId1"/>
    <p:sldLayoutId id="2147483801" r:id="rId2"/>
    <p:sldLayoutId id="2147483802" r:id="rId3"/>
    <p:sldLayoutId id="2147483803" r:id="rId4"/>
    <p:sldLayoutId id="2147483804" r:id="rId5"/>
    <p:sldLayoutId id="2147483805" r:id="rId6"/>
    <p:sldLayoutId id="2147483806" r:id="rId7"/>
    <p:sldLayoutId id="2147483807" r:id="rId8"/>
    <p:sldLayoutId id="2147483808" r:id="rId9"/>
    <p:sldLayoutId id="2147483809" r:id="rId10"/>
    <p:sldLayoutId id="2147483810" r:id="rId11"/>
    <p:sldLayoutId id="2147483811" r:id="rId12"/>
    <p:sldLayoutId id="2147483812" r:id="rId13"/>
    <p:sldLayoutId id="2147483813" r:id="rId14"/>
    <p:sldLayoutId id="2147483814" r:id="rId15"/>
    <p:sldLayoutId id="2147483815" r:id="rId16"/>
    <p:sldLayoutId id="2147483816" r:id="rId17"/>
    <p:sldLayoutId id="2147483817" r:id="rId18"/>
    <p:sldLayoutId id="2147483818" r:id="rId19"/>
    <p:sldLayoutId id="2147483822" r:id="rId20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1.png"/><Relationship Id="rId4" Type="http://schemas.openxmlformats.org/officeDocument/2006/relationships/slide" Target="slide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1.png"/><Relationship Id="rId4" Type="http://schemas.openxmlformats.org/officeDocument/2006/relationships/slide" Target="slide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1.png"/><Relationship Id="rId4" Type="http://schemas.openxmlformats.org/officeDocument/2006/relationships/slide" Target="slide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1.png"/><Relationship Id="rId4" Type="http://schemas.openxmlformats.org/officeDocument/2006/relationships/slide" Target="slide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1.png"/><Relationship Id="rId4" Type="http://schemas.openxmlformats.org/officeDocument/2006/relationships/slide" Target="slide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1.png"/><Relationship Id="rId4" Type="http://schemas.openxmlformats.org/officeDocument/2006/relationships/slide" Target="slide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1.png"/><Relationship Id="rId4" Type="http://schemas.openxmlformats.org/officeDocument/2006/relationships/slide" Target="slide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1.png"/><Relationship Id="rId4" Type="http://schemas.openxmlformats.org/officeDocument/2006/relationships/slide" Target="slide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1.png"/><Relationship Id="rId4" Type="http://schemas.openxmlformats.org/officeDocument/2006/relationships/slide" Target="slide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1.png"/><Relationship Id="rId4" Type="http://schemas.openxmlformats.org/officeDocument/2006/relationships/slide" Target="slide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slide" Target="slide18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6" Type="http://schemas.openxmlformats.org/officeDocument/2006/relationships/slide" Target="slide17.xml"/><Relationship Id="rId5" Type="http://schemas.openxmlformats.org/officeDocument/2006/relationships/image" Target="../media/image5.png"/><Relationship Id="rId4" Type="http://schemas.openxmlformats.org/officeDocument/2006/relationships/slide" Target="slide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" Target="slide22.xml"/><Relationship Id="rId3" Type="http://schemas.openxmlformats.org/officeDocument/2006/relationships/image" Target="../media/image4.png"/><Relationship Id="rId7" Type="http://schemas.openxmlformats.org/officeDocument/2006/relationships/slide" Target="slide2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Relationship Id="rId6" Type="http://schemas.openxmlformats.org/officeDocument/2006/relationships/slide" Target="slide20.xml"/><Relationship Id="rId11" Type="http://schemas.openxmlformats.org/officeDocument/2006/relationships/slide" Target="slide25.xml"/><Relationship Id="rId5" Type="http://schemas.openxmlformats.org/officeDocument/2006/relationships/image" Target="../media/image5.png"/><Relationship Id="rId10" Type="http://schemas.openxmlformats.org/officeDocument/2006/relationships/slide" Target="slide24.xml"/><Relationship Id="rId4" Type="http://schemas.openxmlformats.org/officeDocument/2006/relationships/slide" Target="slide19.xml"/><Relationship Id="rId9" Type="http://schemas.openxmlformats.org/officeDocument/2006/relationships/slide" Target="slide2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479F0267-9D1C-BDA9-A152-B01CD379FC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" y="1070901"/>
            <a:ext cx="11265407" cy="703035"/>
          </a:xfrm>
        </p:spPr>
        <p:txBody>
          <a:bodyPr/>
          <a:lstStyle/>
          <a:p>
            <a:r>
              <a:rPr lang="en-US" dirty="0"/>
              <a:t>ONLINE APPOINTMENT BOOKING (HEALTHCARE)</a:t>
            </a:r>
          </a:p>
        </p:txBody>
      </p:sp>
      <p:pic>
        <p:nvPicPr>
          <p:cNvPr id="10" name="Picture Placeholder 9" descr="A stethoscope on a clipboard">
            <a:extLst>
              <a:ext uri="{FF2B5EF4-FFF2-40B4-BE49-F238E27FC236}">
                <a16:creationId xmlns:a16="http://schemas.microsoft.com/office/drawing/2014/main" id="{CC4B82FA-2EA0-5319-6B9C-8D78349FCB0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t="28164" b="28164"/>
          <a:stretch/>
        </p:blipFill>
        <p:spPr/>
      </p:pic>
      <p:sp>
        <p:nvSpPr>
          <p:cNvPr id="2" name="Title 7">
            <a:extLst>
              <a:ext uri="{FF2B5EF4-FFF2-40B4-BE49-F238E27FC236}">
                <a16:creationId xmlns:a16="http://schemas.microsoft.com/office/drawing/2014/main" id="{03F26BE6-8C6F-00FA-E245-06FCB797E1E0}"/>
              </a:ext>
            </a:extLst>
          </p:cNvPr>
          <p:cNvSpPr txBox="1">
            <a:spLocks/>
          </p:cNvSpPr>
          <p:nvPr/>
        </p:nvSpPr>
        <p:spPr>
          <a:xfrm>
            <a:off x="344424" y="2192565"/>
            <a:ext cx="11378182" cy="70303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r"/>
            <a:r>
              <a:rPr lang="en-US" sz="1600" dirty="0"/>
              <a:t>Zohaib </a:t>
            </a:r>
            <a:r>
              <a:rPr lang="en-US" sz="1600" dirty="0" err="1"/>
              <a:t>waqar</a:t>
            </a:r>
            <a:endParaRPr lang="en-US" sz="1600" dirty="0"/>
          </a:p>
          <a:p>
            <a:pPr algn="r"/>
            <a:r>
              <a:rPr lang="en-US" sz="1600" dirty="0"/>
              <a:t>29 April 2025</a:t>
            </a:r>
          </a:p>
        </p:txBody>
      </p:sp>
    </p:spTree>
    <p:extLst>
      <p:ext uri="{BB962C8B-B14F-4D97-AF65-F5344CB8AC3E}">
        <p14:creationId xmlns:p14="http://schemas.microsoft.com/office/powerpoint/2010/main" val="10397590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B784D9-ECB0-AC2B-F07F-1350893CAF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BD3F94-266A-A941-93D6-84C40908DB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6882" y="629920"/>
            <a:ext cx="3606800" cy="2506472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Entity Relationship Diagram (ERD)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C68052-4902-C7F3-B7E4-935C799347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6881" y="3136392"/>
            <a:ext cx="3606800" cy="3227766"/>
          </a:xfrm>
        </p:spPr>
        <p:txBody>
          <a:bodyPr/>
          <a:lstStyle/>
          <a:p>
            <a:r>
              <a:rPr lang="en-US" dirty="0"/>
              <a:t>Visual overview of entities: User, Profile, Appointment, Schedule​​.</a:t>
            </a:r>
          </a:p>
          <a:p>
            <a:r>
              <a:rPr lang="en-US" dirty="0"/>
              <a:t>​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373D79-599A-368D-420E-F24C0DCBA0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2528" y="657628"/>
            <a:ext cx="7532590" cy="606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8919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FF0FD1A0-C075-EE18-B3AE-363C242D0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REQUIREMENT ELICITATION </a:t>
            </a:r>
            <a:br>
              <a:rPr lang="en-US" dirty="0">
                <a:solidFill>
                  <a:schemeClr val="accent1"/>
                </a:solidFill>
              </a:rPr>
            </a:br>
            <a:r>
              <a:rPr lang="en-US" dirty="0">
                <a:solidFill>
                  <a:schemeClr val="accent1"/>
                </a:solidFill>
              </a:rPr>
              <a:t>Tools &amp; TECHNIQUES</a:t>
            </a:r>
          </a:p>
        </p:txBody>
      </p:sp>
      <p:sp>
        <p:nvSpPr>
          <p:cNvPr id="34" name="Content Placeholder 33">
            <a:extLst>
              <a:ext uri="{FF2B5EF4-FFF2-40B4-BE49-F238E27FC236}">
                <a16:creationId xmlns:a16="http://schemas.microsoft.com/office/drawing/2014/main" id="{C69167C3-302B-24DE-9CF7-D85D5D5DD20A}"/>
              </a:ext>
            </a:extLst>
          </p:cNvPr>
          <p:cNvSpPr>
            <a:spLocks noGrp="1"/>
          </p:cNvSpPr>
          <p:nvPr>
            <p:ph sz="half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requirement elicitation process involved a multi-faceted approach. </a:t>
            </a:r>
          </a:p>
          <a:p>
            <a:r>
              <a:rPr lang="en-US" dirty="0"/>
              <a:t>Conducted </a:t>
            </a:r>
            <a:r>
              <a:rPr lang="en-US" b="1" dirty="0"/>
              <a:t>interviews</a:t>
            </a:r>
            <a:r>
              <a:rPr lang="en-US" dirty="0"/>
              <a:t> to understand individual needs</a:t>
            </a:r>
          </a:p>
          <a:p>
            <a:r>
              <a:rPr lang="en-US" dirty="0"/>
              <a:t>Collaborative </a:t>
            </a:r>
            <a:r>
              <a:rPr lang="en-US" b="1" dirty="0"/>
              <a:t>workshops</a:t>
            </a:r>
            <a:r>
              <a:rPr lang="en-US" dirty="0"/>
              <a:t> to build consensus </a:t>
            </a:r>
          </a:p>
          <a:p>
            <a:r>
              <a:rPr lang="en-US" dirty="0"/>
              <a:t>Performed detailed </a:t>
            </a:r>
            <a:r>
              <a:rPr lang="en-US" b="1" dirty="0"/>
              <a:t>document analysis</a:t>
            </a:r>
            <a:r>
              <a:rPr lang="en-US" dirty="0"/>
              <a:t> to leverage existing resources</a:t>
            </a:r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7C987B03-58AE-7E8A-A1C7-83569FBBCD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noFill/>
        </p:spPr>
        <p:txBody>
          <a:bodyPr>
            <a:normAutofit/>
          </a:bodyPr>
          <a:lstStyle/>
          <a:p>
            <a:r>
              <a:rPr lang="en-US" b="1" dirty="0"/>
              <a:t>Technical Tools </a:t>
            </a:r>
          </a:p>
          <a:p>
            <a:pPr lvl="1"/>
            <a:r>
              <a:rPr lang="en-US" dirty="0"/>
              <a:t>MS Word</a:t>
            </a:r>
          </a:p>
          <a:p>
            <a:pPr lvl="1"/>
            <a:r>
              <a:rPr lang="en-US" dirty="0"/>
              <a:t>Lucid chart &amp; Draw.io</a:t>
            </a:r>
          </a:p>
          <a:p>
            <a:pPr lvl="1"/>
            <a:r>
              <a:rPr lang="en-US" dirty="0"/>
              <a:t>GitHub</a:t>
            </a:r>
          </a:p>
        </p:txBody>
      </p:sp>
    </p:spTree>
    <p:extLst>
      <p:ext uri="{BB962C8B-B14F-4D97-AF65-F5344CB8AC3E}">
        <p14:creationId xmlns:p14="http://schemas.microsoft.com/office/powerpoint/2010/main" val="8374022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25">
            <a:extLst>
              <a:ext uri="{FF2B5EF4-FFF2-40B4-BE49-F238E27FC236}">
                <a16:creationId xmlns:a16="http://schemas.microsoft.com/office/drawing/2014/main" id="{D715DBBC-70C2-E94B-9B03-12910F0B543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BA Techniques Demonstrated</a:t>
            </a:r>
          </a:p>
        </p:txBody>
      </p:sp>
      <p:pic>
        <p:nvPicPr>
          <p:cNvPr id="21" name="Picture Placeholder 20" descr="Two people smiling while holding coffee">
            <a:extLst>
              <a:ext uri="{FF2B5EF4-FFF2-40B4-BE49-F238E27FC236}">
                <a16:creationId xmlns:a16="http://schemas.microsoft.com/office/drawing/2014/main" id="{75E7485A-FBCC-4222-2274-2B2A0804BC9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38" r="38"/>
          <a:stretch/>
        </p:blipFill>
        <p:spPr/>
      </p:pic>
      <p:sp>
        <p:nvSpPr>
          <p:cNvPr id="33" name="Content Placeholder 32">
            <a:extLst>
              <a:ext uri="{FF2B5EF4-FFF2-40B4-BE49-F238E27FC236}">
                <a16:creationId xmlns:a16="http://schemas.microsoft.com/office/drawing/2014/main" id="{D3AEB1C4-FB60-9B8E-5A02-0BCD2B6E55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Requirements Elicitation (questionnaires, analysis)​</a:t>
            </a:r>
          </a:p>
          <a:p>
            <a:r>
              <a:rPr lang="en-US" dirty="0"/>
              <a:t>Prioritization (</a:t>
            </a:r>
            <a:r>
              <a:rPr lang="en-US" dirty="0" err="1"/>
              <a:t>MoSCoW</a:t>
            </a:r>
            <a:r>
              <a:rPr lang="en-US" dirty="0"/>
              <a:t>)</a:t>
            </a:r>
          </a:p>
          <a:p>
            <a:r>
              <a:rPr lang="en-US" dirty="0"/>
              <a:t>BPMN for process mapping </a:t>
            </a:r>
          </a:p>
          <a:p>
            <a:r>
              <a:rPr lang="en-US" dirty="0"/>
              <a:t>Use Case Modeling</a:t>
            </a:r>
          </a:p>
          <a:p>
            <a:r>
              <a:rPr lang="nn-NO" dirty="0"/>
              <a:t>Wireframing for UI/UX design </a:t>
            </a:r>
            <a:endParaRPr lang="en-US" dirty="0"/>
          </a:p>
          <a:p>
            <a:r>
              <a:rPr lang="en-US" dirty="0"/>
              <a:t>Data Modeling (ERD)</a:t>
            </a:r>
          </a:p>
        </p:txBody>
      </p:sp>
    </p:spTree>
    <p:extLst>
      <p:ext uri="{BB962C8B-B14F-4D97-AF65-F5344CB8AC3E}">
        <p14:creationId xmlns:p14="http://schemas.microsoft.com/office/powerpoint/2010/main" val="38544424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EBA544F6-BF8C-2C87-3906-146BEDB4C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Challenges and Solutions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A5FD2B-E3E5-1C2B-0151-21F216B14A33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57199" y="2187362"/>
            <a:ext cx="5407891" cy="3633047"/>
          </a:xfrm>
          <a:noFill/>
        </p:spPr>
        <p:txBody>
          <a:bodyPr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ED8428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 b="1" dirty="0"/>
              <a:t>Challenge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  <a:p>
            <a:pPr marL="0" marR="0" lvl="1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ED842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lang="en-US" dirty="0"/>
              <a:t>Balancing between detailed requirements and avoiding scope creep</a:t>
            </a:r>
          </a:p>
          <a:p>
            <a:pPr marL="0" marR="0" lvl="1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ED842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lang="en-US" dirty="0"/>
              <a:t>Visualizing real-world scheduling complexity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FBB810-3430-2C29-1AA0-9744AA0A1A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0" y="2187361"/>
            <a:ext cx="5628640" cy="3633047"/>
          </a:xfrm>
          <a:noFill/>
        </p:spPr>
        <p:txBody>
          <a:bodyPr>
            <a:normAutofit/>
          </a:bodyPr>
          <a:lstStyle/>
          <a:p>
            <a:r>
              <a:rPr lang="en-US" b="1" dirty="0"/>
              <a:t>Solution</a:t>
            </a:r>
            <a:endParaRPr lang="en-US" dirty="0"/>
          </a:p>
          <a:p>
            <a:pPr lvl="1"/>
            <a:r>
              <a:rPr lang="en-US" dirty="0"/>
              <a:t>Applied </a:t>
            </a:r>
            <a:r>
              <a:rPr lang="en-US" b="1" i="1" dirty="0" err="1"/>
              <a:t>MoSCoW</a:t>
            </a:r>
            <a:r>
              <a:rPr lang="en-US" dirty="0"/>
              <a:t> prioritization</a:t>
            </a:r>
          </a:p>
          <a:p>
            <a:pPr lvl="1"/>
            <a:r>
              <a:rPr lang="en-US" dirty="0"/>
              <a:t>Detailed wireframes and appointment validation rules​</a:t>
            </a:r>
          </a:p>
        </p:txBody>
      </p:sp>
    </p:spTree>
    <p:extLst>
      <p:ext uri="{BB962C8B-B14F-4D97-AF65-F5344CB8AC3E}">
        <p14:creationId xmlns:p14="http://schemas.microsoft.com/office/powerpoint/2010/main" val="26769054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AC090B-E1B7-4F9B-2EE8-127A8D582C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5092B1AD-E077-58DC-F13D-3DBF4F8919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43000"/>
            <a:ext cx="9144000" cy="1757218"/>
          </a:xfrm>
          <a:noFill/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Conclusion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ABD8475A-453A-52F5-BA9A-60C76C00C0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075709"/>
            <a:ext cx="9144000" cy="2776451"/>
          </a:xfrm>
          <a:noFill/>
        </p:spPr>
        <p:txBody>
          <a:bodyPr anchor="t"/>
          <a:lstStyle/>
          <a:p>
            <a:r>
              <a:rPr lang="en-US" dirty="0"/>
              <a:t>This project successfully demonstrates the end-to-end capabilities of a </a:t>
            </a:r>
            <a:r>
              <a:rPr lang="en-US" b="1" dirty="0"/>
              <a:t>Business Analyst</a:t>
            </a:r>
            <a:r>
              <a:rPr lang="en-US" dirty="0"/>
              <a:t> from understanding business needs to translating them into structured, actionable documentation. </a:t>
            </a:r>
          </a:p>
          <a:p>
            <a:r>
              <a:rPr lang="en-US" dirty="0"/>
              <a:t>By clearly defining the </a:t>
            </a:r>
            <a:r>
              <a:rPr lang="en-US" b="1" dirty="0"/>
              <a:t>business requirements</a:t>
            </a:r>
            <a:r>
              <a:rPr lang="en-US" dirty="0"/>
              <a:t>, </a:t>
            </a:r>
            <a:r>
              <a:rPr lang="en-US" b="1" dirty="0"/>
              <a:t>functional expectations</a:t>
            </a:r>
            <a:r>
              <a:rPr lang="en-US" dirty="0"/>
              <a:t>, and </a:t>
            </a:r>
            <a:r>
              <a:rPr lang="en-US" b="1" dirty="0"/>
              <a:t>technical design</a:t>
            </a:r>
            <a:r>
              <a:rPr lang="en-US" dirty="0"/>
              <a:t>, the project reflects a seamless flow from problem identification to solution design. </a:t>
            </a:r>
          </a:p>
          <a:p>
            <a:r>
              <a:rPr lang="en-US" dirty="0"/>
              <a:t>The process not only highlights core BA competencies such as </a:t>
            </a:r>
            <a:r>
              <a:rPr lang="en-US" b="1" dirty="0"/>
              <a:t>stakeholder analysis</a:t>
            </a:r>
            <a:r>
              <a:rPr lang="en-US" dirty="0"/>
              <a:t>, </a:t>
            </a:r>
            <a:r>
              <a:rPr lang="en-US" b="1" dirty="0"/>
              <a:t>wireframing</a:t>
            </a:r>
            <a:r>
              <a:rPr lang="en-US" dirty="0"/>
              <a:t>, </a:t>
            </a:r>
            <a:r>
              <a:rPr lang="en-US" b="1" dirty="0"/>
              <a:t>data modeling</a:t>
            </a:r>
            <a:r>
              <a:rPr lang="en-US" dirty="0"/>
              <a:t>, and </a:t>
            </a:r>
            <a:r>
              <a:rPr lang="en-US" b="1" dirty="0"/>
              <a:t>process mapping</a:t>
            </a:r>
            <a:r>
              <a:rPr lang="en-US" dirty="0"/>
              <a:t>, but also emphasizes the importance of aligning business goals with system capabilities. </a:t>
            </a:r>
          </a:p>
        </p:txBody>
      </p:sp>
    </p:spTree>
    <p:extLst>
      <p:ext uri="{BB962C8B-B14F-4D97-AF65-F5344CB8AC3E}">
        <p14:creationId xmlns:p14="http://schemas.microsoft.com/office/powerpoint/2010/main" val="11779708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30">
            <a:extLst>
              <a:ext uri="{FF2B5EF4-FFF2-40B4-BE49-F238E27FC236}">
                <a16:creationId xmlns:a16="http://schemas.microsoft.com/office/drawing/2014/main" id="{B045D6AF-532B-394C-0C6F-38B6628CE9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Thank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59B25D-9615-9332-C32E-4F458417E11E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Zohaib Waqar</a:t>
            </a:r>
          </a:p>
          <a:p>
            <a:r>
              <a:rPr lang="en-US" dirty="0"/>
              <a:t>devhub1992@gmail.com</a:t>
            </a:r>
          </a:p>
        </p:txBody>
      </p:sp>
      <p:pic>
        <p:nvPicPr>
          <p:cNvPr id="23" name="Picture Placeholder 22" descr="A group of people giving each other a high five">
            <a:extLst>
              <a:ext uri="{FF2B5EF4-FFF2-40B4-BE49-F238E27FC236}">
                <a16:creationId xmlns:a16="http://schemas.microsoft.com/office/drawing/2014/main" id="{D92A2E6E-E7AB-92FB-0E6F-133483021C2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l="6095" r="6095"/>
          <a:stretch/>
        </p:blipFill>
        <p:spPr/>
      </p:pic>
    </p:spTree>
    <p:extLst>
      <p:ext uri="{BB962C8B-B14F-4D97-AF65-F5344CB8AC3E}">
        <p14:creationId xmlns:p14="http://schemas.microsoft.com/office/powerpoint/2010/main" val="27709593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0FC899-F80B-9FFB-5F3A-6B21D27810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7C732C-D991-D977-F46C-654F56B02F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6882" y="629920"/>
            <a:ext cx="3606800" cy="2506472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Use Case Diagram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4369C9-5C05-21C6-0EF4-0AD8269B7A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6881" y="3136392"/>
            <a:ext cx="3606800" cy="3227766"/>
          </a:xfrm>
        </p:spPr>
        <p:txBody>
          <a:bodyPr/>
          <a:lstStyle/>
          <a:p>
            <a:r>
              <a:rPr lang="en-US" dirty="0"/>
              <a:t>Visual overview of key interactions between users and the system's core functionalities</a:t>
            </a:r>
          </a:p>
          <a:p>
            <a:r>
              <a:rPr lang="en-US" dirty="0"/>
              <a:t>​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3454992-69D3-F584-3B8E-071D6D3C62B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463581" y="657628"/>
            <a:ext cx="7050483" cy="6066444"/>
          </a:xfrm>
          <a:prstGeom prst="rect">
            <a:avLst/>
          </a:prstGeom>
        </p:spPr>
      </p:pic>
      <p:pic>
        <p:nvPicPr>
          <p:cNvPr id="5" name="Picture 4">
            <a:hlinkClick r:id="rId4" action="ppaction://hlinksldjump"/>
            <a:extLst>
              <a:ext uri="{FF2B5EF4-FFF2-40B4-BE49-F238E27FC236}">
                <a16:creationId xmlns:a16="http://schemas.microsoft.com/office/drawing/2014/main" id="{79ADD10E-16E2-CFB3-4EED-A3044EC4D7B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436881" y="657628"/>
            <a:ext cx="365760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123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3E7C23-05D3-8B67-E0E8-6024C8BF52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DD5B1A-7BAD-5F04-92A8-40CD640777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6882" y="629920"/>
            <a:ext cx="3606800" cy="2506472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System context Diagram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34AA7BD-835C-169F-1E8E-CC8AB84683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6881" y="3136392"/>
            <a:ext cx="3606800" cy="3227766"/>
          </a:xfrm>
        </p:spPr>
        <p:txBody>
          <a:bodyPr/>
          <a:lstStyle/>
          <a:p>
            <a:r>
              <a:rPr lang="en-US" dirty="0"/>
              <a:t>High-level overview of the system and its interactions with external entities.​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DCAE7BB-DFC4-C8E8-F4D8-6993002FF8E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463581" y="1340689"/>
            <a:ext cx="7050483" cy="4700322"/>
          </a:xfrm>
          <a:prstGeom prst="rect">
            <a:avLst/>
          </a:prstGeom>
        </p:spPr>
      </p:pic>
      <p:pic>
        <p:nvPicPr>
          <p:cNvPr id="4" name="Picture 3">
            <a:hlinkClick r:id="rId4" action="ppaction://hlinksldjump"/>
            <a:extLst>
              <a:ext uri="{FF2B5EF4-FFF2-40B4-BE49-F238E27FC236}">
                <a16:creationId xmlns:a16="http://schemas.microsoft.com/office/drawing/2014/main" id="{D31FB7C4-82E1-7B89-D047-D8B9C7CE9D5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436881" y="657628"/>
            <a:ext cx="365760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0231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0776B5-AB27-8D4F-3FF5-6FAC730937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009EA2-2851-1D91-F8EB-B6D8BC3069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6882" y="629920"/>
            <a:ext cx="3606800" cy="2506472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Business Process Model and Notation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CC0D81-3186-142E-0B11-DD7B4A8E0B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6881" y="3136392"/>
            <a:ext cx="3606800" cy="3227766"/>
          </a:xfrm>
        </p:spPr>
        <p:txBody>
          <a:bodyPr/>
          <a:lstStyle/>
          <a:p>
            <a:r>
              <a:rPr lang="en-US" dirty="0"/>
              <a:t>End-to-end business process flow, highlighting key activities, decisions, and participants.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C5DA7F8-0E4B-BECD-32D6-C168B5E1F6D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790832" y="629920"/>
            <a:ext cx="6964286" cy="6017768"/>
          </a:xfrm>
          <a:prstGeom prst="rect">
            <a:avLst/>
          </a:prstGeom>
        </p:spPr>
      </p:pic>
      <p:pic>
        <p:nvPicPr>
          <p:cNvPr id="4" name="Picture 3">
            <a:hlinkClick r:id="rId4" action="ppaction://hlinksldjump"/>
            <a:extLst>
              <a:ext uri="{FF2B5EF4-FFF2-40B4-BE49-F238E27FC236}">
                <a16:creationId xmlns:a16="http://schemas.microsoft.com/office/drawing/2014/main" id="{546F21E9-96D5-C513-B8B1-EF25002925C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436881" y="657628"/>
            <a:ext cx="365760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5588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353723-9265-B677-5A1E-FB1E2CF0F4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1ACA5-ADB8-8E07-DAC6-DDA2A69A05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6882" y="629920"/>
            <a:ext cx="3606800" cy="2506472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Register wireframe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EE4272-F8B0-3552-6AE2-18A3A35DB8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6881" y="3136392"/>
            <a:ext cx="3606800" cy="3227766"/>
          </a:xfrm>
        </p:spPr>
        <p:txBody>
          <a:bodyPr/>
          <a:lstStyle/>
          <a:p>
            <a:r>
              <a:rPr lang="en-US" dirty="0"/>
              <a:t>Illustrates the user interface layout and flow for the registration process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DF0F513-93ED-4E97-EB2E-EEEAC921DE1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790832" y="1187453"/>
            <a:ext cx="6964286" cy="4902702"/>
          </a:xfrm>
          <a:prstGeom prst="rect">
            <a:avLst/>
          </a:prstGeom>
        </p:spPr>
      </p:pic>
      <p:pic>
        <p:nvPicPr>
          <p:cNvPr id="5" name="Picture 4">
            <a:hlinkClick r:id="rId4" action="ppaction://hlinksldjump"/>
            <a:extLst>
              <a:ext uri="{FF2B5EF4-FFF2-40B4-BE49-F238E27FC236}">
                <a16:creationId xmlns:a16="http://schemas.microsoft.com/office/drawing/2014/main" id="{C54D454B-98F9-95E7-5EC5-A760F2C273D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436881" y="657628"/>
            <a:ext cx="365760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0724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FB23E1E4-7CB2-923B-9D41-672CB85E05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40079"/>
            <a:ext cx="3657600" cy="1499617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Agenda	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A667A9A-3428-68BE-D555-0DE1859FDF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57201" y="2139696"/>
            <a:ext cx="3657600" cy="4233672"/>
          </a:xfrm>
        </p:spPr>
        <p:txBody>
          <a:bodyPr>
            <a:normAutofit fontScale="92500" lnSpcReduction="20000"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Introduction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Problem Statement &amp; Scope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Business Requirements Document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Key Business Goals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Functional Requirements Document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Key Functional Requirements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Technical Design Document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Entity Relationship Diagram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Tools Used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BA Techniques Demonstrated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Challenges and Solutions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Conclusion</a:t>
            </a:r>
          </a:p>
        </p:txBody>
      </p:sp>
      <p:pic>
        <p:nvPicPr>
          <p:cNvPr id="34" name="Picture Placeholder 21" descr="A close-up of a stethoscope">
            <a:extLst>
              <a:ext uri="{FF2B5EF4-FFF2-40B4-BE49-F238E27FC236}">
                <a16:creationId xmlns:a16="http://schemas.microsoft.com/office/drawing/2014/main" id="{63F55FD3-B051-BD22-347E-065B72C87E1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148" r="148"/>
          <a:stretch/>
        </p:blipFill>
        <p:spPr/>
      </p:pic>
    </p:spTree>
    <p:extLst>
      <p:ext uri="{BB962C8B-B14F-4D97-AF65-F5344CB8AC3E}">
        <p14:creationId xmlns:p14="http://schemas.microsoft.com/office/powerpoint/2010/main" val="22011259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B56B4C-586C-680B-E6AF-2725803A8C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8DBEDE-6F0C-57E7-1960-EC20ED3570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6882" y="629920"/>
            <a:ext cx="3606800" cy="2506472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Login wireframe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71AF25-E490-A0D5-15F1-29EDCA16C9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6881" y="3136392"/>
            <a:ext cx="3606800" cy="3227766"/>
          </a:xfrm>
        </p:spPr>
        <p:txBody>
          <a:bodyPr/>
          <a:lstStyle/>
          <a:p>
            <a:r>
              <a:rPr lang="en-US" dirty="0"/>
              <a:t>Depicts the user interface design for the login process, focusing on accessibility and ease of use.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DBD3A9-72C7-88F8-DE54-23F5F7C1315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790832" y="1187453"/>
            <a:ext cx="6964286" cy="4902702"/>
          </a:xfrm>
          <a:prstGeom prst="rect">
            <a:avLst/>
          </a:prstGeom>
        </p:spPr>
      </p:pic>
      <p:pic>
        <p:nvPicPr>
          <p:cNvPr id="5" name="Picture 4">
            <a:hlinkClick r:id="rId4" action="ppaction://hlinksldjump"/>
            <a:extLst>
              <a:ext uri="{FF2B5EF4-FFF2-40B4-BE49-F238E27FC236}">
                <a16:creationId xmlns:a16="http://schemas.microsoft.com/office/drawing/2014/main" id="{515DB963-90BD-95F9-9A91-B34506C4441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436881" y="657628"/>
            <a:ext cx="365760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6992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DE0B8-3E38-790F-8F51-68109CCC27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1D370-4B8F-1414-2B4C-1F3686FE1C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6882" y="629920"/>
            <a:ext cx="3606799" cy="2506472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Profile management wireframe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B1A71B-E029-932B-5DE1-23686FED78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6881" y="3136392"/>
            <a:ext cx="3606800" cy="3227766"/>
          </a:xfrm>
        </p:spPr>
        <p:txBody>
          <a:bodyPr/>
          <a:lstStyle/>
          <a:p>
            <a:r>
              <a:rPr lang="en-US" dirty="0"/>
              <a:t>Outlines the interface for managing user profiles, including viewing and editing personal information.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7D92708-47EA-640F-06F3-80DCF647C09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790832" y="1274923"/>
            <a:ext cx="6964286" cy="4727762"/>
          </a:xfrm>
          <a:prstGeom prst="rect">
            <a:avLst/>
          </a:prstGeom>
        </p:spPr>
      </p:pic>
      <p:pic>
        <p:nvPicPr>
          <p:cNvPr id="5" name="Picture 4">
            <a:hlinkClick r:id="rId4" action="ppaction://hlinksldjump"/>
            <a:extLst>
              <a:ext uri="{FF2B5EF4-FFF2-40B4-BE49-F238E27FC236}">
                <a16:creationId xmlns:a16="http://schemas.microsoft.com/office/drawing/2014/main" id="{E3DE5C2C-423E-C1DA-7090-D4DAD519CE9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436881" y="657628"/>
            <a:ext cx="365760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3521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53DFB9-3E4D-FED1-0A1A-B938AA2948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21852E-0494-57CC-9F9D-6EE561F1D6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6882" y="629920"/>
            <a:ext cx="3606799" cy="2506472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Appointment booking wireframe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79A63F-AA62-11E1-4B18-E0D71C5A98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6881" y="3136392"/>
            <a:ext cx="3606800" cy="3227766"/>
          </a:xfrm>
        </p:spPr>
        <p:txBody>
          <a:bodyPr/>
          <a:lstStyle/>
          <a:p>
            <a:r>
              <a:rPr lang="en-US" dirty="0"/>
              <a:t>Showcases the user interface for scheduling appointments, emphasizing simplicity and workflow efficiency.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864CC68-1D44-7226-5C4E-0C2B9565361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790832" y="1274923"/>
            <a:ext cx="6964285" cy="4727762"/>
          </a:xfrm>
          <a:prstGeom prst="rect">
            <a:avLst/>
          </a:prstGeom>
        </p:spPr>
      </p:pic>
      <p:pic>
        <p:nvPicPr>
          <p:cNvPr id="5" name="Picture 4">
            <a:hlinkClick r:id="rId4" action="ppaction://hlinksldjump"/>
            <a:extLst>
              <a:ext uri="{FF2B5EF4-FFF2-40B4-BE49-F238E27FC236}">
                <a16:creationId xmlns:a16="http://schemas.microsoft.com/office/drawing/2014/main" id="{0B411670-334F-4F3B-5E7D-3F6B41773B2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436881" y="657628"/>
            <a:ext cx="365760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9589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8423B0-FC5E-0A7F-69E7-FAC4B16647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30F4A-F295-9473-99A1-08A9A5D6FA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6882" y="629920"/>
            <a:ext cx="3606799" cy="2506472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Appointment History wireframe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B7DC648-FA4D-FD7D-4D01-9BB840E147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6881" y="3136392"/>
            <a:ext cx="3606800" cy="3227766"/>
          </a:xfrm>
        </p:spPr>
        <p:txBody>
          <a:bodyPr/>
          <a:lstStyle/>
          <a:p>
            <a:r>
              <a:rPr lang="en-US" dirty="0"/>
              <a:t>Displays the interface for viewing past appointments, providing users with detailed history and status tracking.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2CC959D-D5F7-F7CA-7CBF-81BAAE18B72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790832" y="1274923"/>
            <a:ext cx="6964285" cy="4727761"/>
          </a:xfrm>
          <a:prstGeom prst="rect">
            <a:avLst/>
          </a:prstGeom>
        </p:spPr>
      </p:pic>
      <p:pic>
        <p:nvPicPr>
          <p:cNvPr id="5" name="Picture 4">
            <a:hlinkClick r:id="rId4" action="ppaction://hlinksldjump"/>
            <a:extLst>
              <a:ext uri="{FF2B5EF4-FFF2-40B4-BE49-F238E27FC236}">
                <a16:creationId xmlns:a16="http://schemas.microsoft.com/office/drawing/2014/main" id="{38CA9BBD-7039-B3F1-1F36-9E44801A791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436881" y="657628"/>
            <a:ext cx="365760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6136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B5AE71-24EC-316D-14C1-F8FBAEE831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0E6152-DC87-1B0D-78B6-F0801DA185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6882" y="629920"/>
            <a:ext cx="3606799" cy="2506472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Schedule availability wireframe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3BBBB0C-FDEC-9A5D-E077-522E09C126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6881" y="3136392"/>
            <a:ext cx="3606800" cy="3227766"/>
          </a:xfrm>
        </p:spPr>
        <p:txBody>
          <a:bodyPr/>
          <a:lstStyle/>
          <a:p>
            <a:r>
              <a:rPr lang="en-US" dirty="0"/>
              <a:t>Presents the interface for managing and displaying available time slots for appointments.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9A5C353-2A79-837E-7A2C-CC4AB0E4177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790833" y="1274923"/>
            <a:ext cx="6964283" cy="4727761"/>
          </a:xfrm>
          <a:prstGeom prst="rect">
            <a:avLst/>
          </a:prstGeom>
        </p:spPr>
      </p:pic>
      <p:pic>
        <p:nvPicPr>
          <p:cNvPr id="5" name="Picture 4">
            <a:hlinkClick r:id="rId4" action="ppaction://hlinksldjump"/>
            <a:extLst>
              <a:ext uri="{FF2B5EF4-FFF2-40B4-BE49-F238E27FC236}">
                <a16:creationId xmlns:a16="http://schemas.microsoft.com/office/drawing/2014/main" id="{36C847DE-67F1-5008-87E0-F67FE81C547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436881" y="657628"/>
            <a:ext cx="365760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5903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4C365B-1F1D-1CBF-39A4-467A48587E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51FD41-09C1-F600-8464-E61E2AEF5C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6882" y="629920"/>
            <a:ext cx="3606799" cy="2506472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Reports wireframe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8C2FEB-2F9C-04FD-D1FF-D8DABD0147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6881" y="3136392"/>
            <a:ext cx="3606800" cy="3227766"/>
          </a:xfrm>
        </p:spPr>
        <p:txBody>
          <a:bodyPr/>
          <a:lstStyle/>
          <a:p>
            <a:r>
              <a:rPr lang="en-US" dirty="0"/>
              <a:t>Illustrates the layout for generating and viewing reports, focusing on data visualization and user accessibility.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4B0BF4-8406-EBBF-1899-0C4001BE00E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790833" y="1274923"/>
            <a:ext cx="6964283" cy="4727760"/>
          </a:xfrm>
          <a:prstGeom prst="rect">
            <a:avLst/>
          </a:prstGeom>
        </p:spPr>
      </p:pic>
      <p:pic>
        <p:nvPicPr>
          <p:cNvPr id="4" name="Picture 3">
            <a:hlinkClick r:id="rId4" action="ppaction://hlinksldjump"/>
            <a:extLst>
              <a:ext uri="{FF2B5EF4-FFF2-40B4-BE49-F238E27FC236}">
                <a16:creationId xmlns:a16="http://schemas.microsoft.com/office/drawing/2014/main" id="{2AC09DC0-C735-801E-65F4-8CD98DA08BF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436881" y="657628"/>
            <a:ext cx="365760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3211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B68E91FE-1E96-9012-B0A7-9E9605A1D06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Digital platform for patients to book, reschedule, and cancel healthcare appointments online</a:t>
            </a:r>
          </a:p>
        </p:txBody>
      </p:sp>
      <p:pic>
        <p:nvPicPr>
          <p:cNvPr id="19" name="Picture Placeholder 18" descr="A close-up of a person wearing scrubs">
            <a:extLst>
              <a:ext uri="{FF2B5EF4-FFF2-40B4-BE49-F238E27FC236}">
                <a16:creationId xmlns:a16="http://schemas.microsoft.com/office/drawing/2014/main" id="{B92D438B-6D57-86B9-0B77-0CC42EC18FF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163" b="163"/>
          <a:stretch/>
        </p:blipFill>
        <p:spPr/>
      </p:pic>
    </p:spTree>
    <p:extLst>
      <p:ext uri="{BB962C8B-B14F-4D97-AF65-F5344CB8AC3E}">
        <p14:creationId xmlns:p14="http://schemas.microsoft.com/office/powerpoint/2010/main" val="17218416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866CF7-69F4-F432-4747-28EF15528D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6882" y="629920"/>
            <a:ext cx="3606800" cy="1884680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Problem Statement &amp; Scope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4082E89-DB15-6D26-7098-DA9792B0B0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6881" y="2624328"/>
            <a:ext cx="3606800" cy="3739830"/>
          </a:xfrm>
        </p:spPr>
        <p:txBody>
          <a:bodyPr/>
          <a:lstStyle/>
          <a:p>
            <a:r>
              <a:rPr lang="en-US" b="1" dirty="0">
                <a:solidFill>
                  <a:schemeClr val="accent1"/>
                </a:solidFill>
              </a:rPr>
              <a:t>Problem:</a:t>
            </a:r>
            <a:r>
              <a:rPr lang="en-US" b="1" dirty="0"/>
              <a:t> </a:t>
            </a:r>
          </a:p>
          <a:p>
            <a:r>
              <a:rPr lang="en-US" dirty="0"/>
              <a:t>Manual appointment booking caused double bookings, scheduling errors, lack of reporting​.</a:t>
            </a:r>
          </a:p>
          <a:p>
            <a:r>
              <a:rPr lang="en-US" b="1" dirty="0">
                <a:solidFill>
                  <a:schemeClr val="accent1"/>
                </a:solidFill>
              </a:rPr>
              <a:t>Scope:</a:t>
            </a:r>
          </a:p>
          <a:p>
            <a:r>
              <a:rPr lang="en-US" b="1" dirty="0"/>
              <a:t>In-Scope:</a:t>
            </a:r>
            <a:r>
              <a:rPr lang="en-US" dirty="0"/>
              <a:t> Appointment scheduling, rescheduling, reminders, reporting​.</a:t>
            </a:r>
          </a:p>
          <a:p>
            <a:r>
              <a:rPr lang="en-US" b="1" dirty="0"/>
              <a:t>Out-of-Scope: </a:t>
            </a:r>
            <a:r>
              <a:rPr lang="en-US" dirty="0"/>
              <a:t>Billing automation, patient diagnosis tracking.</a:t>
            </a:r>
          </a:p>
        </p:txBody>
      </p:sp>
      <p:pic>
        <p:nvPicPr>
          <p:cNvPr id="21" name="Picture Placeholder 20" descr="A person in a white coat with a stethoscope around her neck">
            <a:extLst>
              <a:ext uri="{FF2B5EF4-FFF2-40B4-BE49-F238E27FC236}">
                <a16:creationId xmlns:a16="http://schemas.microsoft.com/office/drawing/2014/main" id="{244AC564-6A07-A90A-B027-67CD2423BBD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354" b="354"/>
          <a:stretch/>
        </p:blipFill>
        <p:spPr/>
      </p:pic>
    </p:spTree>
    <p:extLst>
      <p:ext uri="{BB962C8B-B14F-4D97-AF65-F5344CB8AC3E}">
        <p14:creationId xmlns:p14="http://schemas.microsoft.com/office/powerpoint/2010/main" val="16053062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B2960F-BC6C-1645-6067-671A5E4B1C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E2614A-FD18-8C85-E0B8-BBD5C23FEE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6882" y="629920"/>
            <a:ext cx="3606800" cy="1884680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Business Requirements Document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F92380-E0FB-4C5F-FE15-6923C9843C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6881" y="2624328"/>
            <a:ext cx="3606800" cy="3739830"/>
          </a:xfrm>
        </p:spPr>
        <p:txBody>
          <a:bodyPr/>
          <a:lstStyle/>
          <a:p>
            <a:r>
              <a:rPr lang="en-US" b="1" dirty="0">
                <a:solidFill>
                  <a:schemeClr val="accent1"/>
                </a:solidFill>
              </a:rPr>
              <a:t>Purpose:</a:t>
            </a:r>
            <a:r>
              <a:rPr lang="en-US" b="1" dirty="0"/>
              <a:t> </a:t>
            </a:r>
          </a:p>
          <a:p>
            <a:r>
              <a:rPr lang="en-US" dirty="0"/>
              <a:t>Identify business needs and major pain points​​.</a:t>
            </a:r>
          </a:p>
          <a:p>
            <a:r>
              <a:rPr lang="en-US" b="1" dirty="0">
                <a:solidFill>
                  <a:schemeClr val="accent1"/>
                </a:solidFill>
              </a:rPr>
              <a:t>Key Artifacts:</a:t>
            </a:r>
          </a:p>
          <a:p>
            <a:r>
              <a:rPr lang="en-US" dirty="0"/>
              <a:t>Use Case Diagram</a:t>
            </a:r>
          </a:p>
          <a:p>
            <a:r>
              <a:rPr lang="en-US" dirty="0"/>
              <a:t>System Context Diagram</a:t>
            </a:r>
          </a:p>
          <a:p>
            <a:r>
              <a:rPr lang="en-US" dirty="0"/>
              <a:t>BPMN Process Flow</a:t>
            </a:r>
          </a:p>
        </p:txBody>
      </p:sp>
      <p:pic>
        <p:nvPicPr>
          <p:cNvPr id="21" name="Picture Placeholder 20" descr="A person in a white coat with a stethoscope around her neck">
            <a:extLst>
              <a:ext uri="{FF2B5EF4-FFF2-40B4-BE49-F238E27FC236}">
                <a16:creationId xmlns:a16="http://schemas.microsoft.com/office/drawing/2014/main" id="{BC796276-F160-DF12-5750-11215456230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354" b="354"/>
          <a:stretch/>
        </p:blipFill>
        <p:spPr/>
      </p:pic>
      <p:pic>
        <p:nvPicPr>
          <p:cNvPr id="5" name="Picture 4">
            <a:hlinkClick r:id="rId4" action="ppaction://hlinksldjump"/>
            <a:extLst>
              <a:ext uri="{FF2B5EF4-FFF2-40B4-BE49-F238E27FC236}">
                <a16:creationId xmlns:a16="http://schemas.microsoft.com/office/drawing/2014/main" id="{F635B0F7-F1C4-1AD7-D35D-A169B653DA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01242" y="4152905"/>
            <a:ext cx="274320" cy="274320"/>
          </a:xfrm>
          <a:prstGeom prst="rect">
            <a:avLst/>
          </a:prstGeom>
        </p:spPr>
      </p:pic>
      <p:pic>
        <p:nvPicPr>
          <p:cNvPr id="6" name="Picture 5">
            <a:hlinkClick r:id="rId6" action="ppaction://hlinksldjump"/>
            <a:extLst>
              <a:ext uri="{FF2B5EF4-FFF2-40B4-BE49-F238E27FC236}">
                <a16:creationId xmlns:a16="http://schemas.microsoft.com/office/drawing/2014/main" id="{3D1D5967-8977-1A7C-6251-26F2484707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29130" y="4561337"/>
            <a:ext cx="274320" cy="274320"/>
          </a:xfrm>
          <a:prstGeom prst="rect">
            <a:avLst/>
          </a:prstGeom>
        </p:spPr>
      </p:pic>
      <p:pic>
        <p:nvPicPr>
          <p:cNvPr id="7" name="Picture 6">
            <a:hlinkClick r:id="rId7" action="ppaction://hlinksldjump"/>
            <a:extLst>
              <a:ext uri="{FF2B5EF4-FFF2-40B4-BE49-F238E27FC236}">
                <a16:creationId xmlns:a16="http://schemas.microsoft.com/office/drawing/2014/main" id="{598611FA-AAB9-946D-BBC9-A97E6D0246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74978" y="4976596"/>
            <a:ext cx="274320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1494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E618A4-5020-A570-BAAC-71C22849B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Key Business Goals</a:t>
            </a:r>
          </a:p>
        </p:txBody>
      </p:sp>
      <p:pic>
        <p:nvPicPr>
          <p:cNvPr id="16" name="Picture Placeholder 15" descr="A group of surgeons wearing surgical caps and masks">
            <a:extLst>
              <a:ext uri="{FF2B5EF4-FFF2-40B4-BE49-F238E27FC236}">
                <a16:creationId xmlns:a16="http://schemas.microsoft.com/office/drawing/2014/main" id="{6EFD6230-A50E-3A63-7B72-59A8449CAEE2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 rotWithShape="1">
          <a:blip r:embed="rId3"/>
          <a:srcRect t="35757" b="35757"/>
          <a:stretch/>
        </p:blipFill>
        <p:spPr/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9475E86-FFB0-87BC-084C-C728916152B0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Eliminate manual inefficiencies</a:t>
            </a:r>
          </a:p>
          <a:p>
            <a:r>
              <a:rPr lang="en-US" dirty="0"/>
              <a:t>Improve patient experience</a:t>
            </a:r>
          </a:p>
          <a:p>
            <a:r>
              <a:rPr lang="en-US" dirty="0"/>
              <a:t>Enable data-driven decisions through reporting</a:t>
            </a:r>
          </a:p>
        </p:txBody>
      </p:sp>
    </p:spTree>
    <p:extLst>
      <p:ext uri="{BB962C8B-B14F-4D97-AF65-F5344CB8AC3E}">
        <p14:creationId xmlns:p14="http://schemas.microsoft.com/office/powerpoint/2010/main" val="36958200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E4FFCB-66CA-80B3-8DBF-D504576CF5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5824F-443E-E54D-5C77-FFF42AB050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6882" y="629920"/>
            <a:ext cx="3606800" cy="1482344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FUNCTIONAL Requirements Document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475C9FC-12CF-8B64-DFC5-9CF0979383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6881" y="2231136"/>
            <a:ext cx="3606800" cy="4361688"/>
          </a:xfrm>
        </p:spPr>
        <p:txBody>
          <a:bodyPr/>
          <a:lstStyle/>
          <a:p>
            <a:r>
              <a:rPr lang="en-US" b="1" dirty="0">
                <a:solidFill>
                  <a:schemeClr val="accent1"/>
                </a:solidFill>
              </a:rPr>
              <a:t>Purpose:</a:t>
            </a:r>
            <a:r>
              <a:rPr lang="en-US" b="1" dirty="0"/>
              <a:t> </a:t>
            </a:r>
          </a:p>
          <a:p>
            <a:r>
              <a:rPr lang="en-US" dirty="0"/>
              <a:t>Detail the system's functional requirements​​.</a:t>
            </a:r>
          </a:p>
          <a:p>
            <a:r>
              <a:rPr lang="en-US" b="1" dirty="0">
                <a:solidFill>
                  <a:schemeClr val="accent1"/>
                </a:solidFill>
              </a:rPr>
              <a:t>Key Artifacts:</a:t>
            </a:r>
          </a:p>
          <a:p>
            <a:r>
              <a:rPr lang="en-US" dirty="0"/>
              <a:t>Registration Wireframe</a:t>
            </a:r>
          </a:p>
          <a:p>
            <a:r>
              <a:rPr lang="en-US" dirty="0"/>
              <a:t>Login Wireframe</a:t>
            </a:r>
          </a:p>
          <a:p>
            <a:r>
              <a:rPr lang="en-US" dirty="0"/>
              <a:t>Profile Management Wireframe</a:t>
            </a:r>
          </a:p>
          <a:p>
            <a:r>
              <a:rPr lang="en-US" dirty="0"/>
              <a:t>Appointment Booking Wireframe</a:t>
            </a:r>
          </a:p>
          <a:p>
            <a:r>
              <a:rPr lang="en-US" dirty="0"/>
              <a:t>Appointment History Wireframe</a:t>
            </a:r>
          </a:p>
          <a:p>
            <a:r>
              <a:rPr lang="en-US" dirty="0"/>
              <a:t>Schedule Availability Wireframe</a:t>
            </a:r>
          </a:p>
          <a:p>
            <a:r>
              <a:rPr lang="en-US" dirty="0"/>
              <a:t>Reporting Wireframe</a:t>
            </a:r>
          </a:p>
        </p:txBody>
      </p:sp>
      <p:pic>
        <p:nvPicPr>
          <p:cNvPr id="21" name="Picture Placeholder 20" descr="A person in a white coat with a stethoscope around her neck">
            <a:extLst>
              <a:ext uri="{FF2B5EF4-FFF2-40B4-BE49-F238E27FC236}">
                <a16:creationId xmlns:a16="http://schemas.microsoft.com/office/drawing/2014/main" id="{600FEE8C-6A97-CB60-10C5-5F94E67FECA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354" b="354"/>
          <a:stretch/>
        </p:blipFill>
        <p:spPr/>
      </p:pic>
      <p:pic>
        <p:nvPicPr>
          <p:cNvPr id="4" name="Picture 3">
            <a:hlinkClick r:id="rId4" action="ppaction://hlinksldjump"/>
            <a:extLst>
              <a:ext uri="{FF2B5EF4-FFF2-40B4-BE49-F238E27FC236}">
                <a16:creationId xmlns:a16="http://schemas.microsoft.com/office/drawing/2014/main" id="{B1059437-086E-50D9-B49F-DE18039B67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58442" y="3759713"/>
            <a:ext cx="274320" cy="274320"/>
          </a:xfrm>
          <a:prstGeom prst="rect">
            <a:avLst/>
          </a:prstGeom>
        </p:spPr>
      </p:pic>
      <p:pic>
        <p:nvPicPr>
          <p:cNvPr id="5" name="Picture 4">
            <a:hlinkClick r:id="rId6" action="ppaction://hlinksldjump"/>
            <a:extLst>
              <a:ext uri="{FF2B5EF4-FFF2-40B4-BE49-F238E27FC236}">
                <a16:creationId xmlns:a16="http://schemas.microsoft.com/office/drawing/2014/main" id="{91ECA65E-7A9A-DA33-9987-D4234B1DDD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57985" y="4137660"/>
            <a:ext cx="274320" cy="274320"/>
          </a:xfrm>
          <a:prstGeom prst="rect">
            <a:avLst/>
          </a:prstGeom>
        </p:spPr>
      </p:pic>
      <p:pic>
        <p:nvPicPr>
          <p:cNvPr id="6" name="Picture 5">
            <a:hlinkClick r:id="rId7" action="ppaction://hlinksldjump"/>
            <a:extLst>
              <a:ext uri="{FF2B5EF4-FFF2-40B4-BE49-F238E27FC236}">
                <a16:creationId xmlns:a16="http://schemas.microsoft.com/office/drawing/2014/main" id="{7432D26A-AC30-79E4-5C0F-C7933C329D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50338" y="4570481"/>
            <a:ext cx="274320" cy="274320"/>
          </a:xfrm>
          <a:prstGeom prst="rect">
            <a:avLst/>
          </a:prstGeom>
        </p:spPr>
      </p:pic>
      <p:pic>
        <p:nvPicPr>
          <p:cNvPr id="7" name="Picture 6">
            <a:hlinkClick r:id="rId8" action="ppaction://hlinksldjump"/>
            <a:extLst>
              <a:ext uri="{FF2B5EF4-FFF2-40B4-BE49-F238E27FC236}">
                <a16:creationId xmlns:a16="http://schemas.microsoft.com/office/drawing/2014/main" id="{F4ABDEB9-5E66-A2C7-740F-181A71238D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63700" y="4963673"/>
            <a:ext cx="274320" cy="274320"/>
          </a:xfrm>
          <a:prstGeom prst="rect">
            <a:avLst/>
          </a:prstGeom>
        </p:spPr>
      </p:pic>
      <p:pic>
        <p:nvPicPr>
          <p:cNvPr id="8" name="Picture 7">
            <a:hlinkClick r:id="rId9" action="ppaction://hlinksldjump"/>
            <a:extLst>
              <a:ext uri="{FF2B5EF4-FFF2-40B4-BE49-F238E27FC236}">
                <a16:creationId xmlns:a16="http://schemas.microsoft.com/office/drawing/2014/main" id="{D4D41EF9-925E-4BE2-5FE9-8CB4C27E8A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60654" y="5356865"/>
            <a:ext cx="274320" cy="274320"/>
          </a:xfrm>
          <a:prstGeom prst="rect">
            <a:avLst/>
          </a:prstGeom>
        </p:spPr>
      </p:pic>
      <p:pic>
        <p:nvPicPr>
          <p:cNvPr id="9" name="Picture 8">
            <a:hlinkClick r:id="rId10" action="ppaction://hlinksldjump"/>
            <a:extLst>
              <a:ext uri="{FF2B5EF4-FFF2-40B4-BE49-F238E27FC236}">
                <a16:creationId xmlns:a16="http://schemas.microsoft.com/office/drawing/2014/main" id="{837B36A1-C841-43DD-6A9D-D6D7612EDF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79804" y="5778248"/>
            <a:ext cx="274320" cy="274320"/>
          </a:xfrm>
          <a:prstGeom prst="rect">
            <a:avLst/>
          </a:prstGeom>
        </p:spPr>
      </p:pic>
      <p:pic>
        <p:nvPicPr>
          <p:cNvPr id="10" name="Picture 9">
            <a:hlinkClick r:id="rId11" action="ppaction://hlinksldjump"/>
            <a:extLst>
              <a:ext uri="{FF2B5EF4-FFF2-40B4-BE49-F238E27FC236}">
                <a16:creationId xmlns:a16="http://schemas.microsoft.com/office/drawing/2014/main" id="{E0EBBD75-6337-7195-AE3D-50159D9C88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5884" y="6190422"/>
            <a:ext cx="274320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0878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AC3EA8-70F9-196E-5296-69F50E2A35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EF147-7AF7-78BE-13C4-193E7A742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Key Functional Requirements</a:t>
            </a:r>
          </a:p>
        </p:txBody>
      </p:sp>
      <p:pic>
        <p:nvPicPr>
          <p:cNvPr id="16" name="Picture Placeholder 15" descr="A group of surgeons wearing surgical caps and masks">
            <a:extLst>
              <a:ext uri="{FF2B5EF4-FFF2-40B4-BE49-F238E27FC236}">
                <a16:creationId xmlns:a16="http://schemas.microsoft.com/office/drawing/2014/main" id="{429A8976-7BD1-960A-3B11-34263498F01F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 rotWithShape="1">
          <a:blip r:embed="rId3"/>
          <a:srcRect t="35757" b="35757"/>
          <a:stretch/>
        </p:blipFill>
        <p:spPr/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6914A1F-CC2B-9884-8AD5-CB51BED711F5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Appointment booking &amp; rescheduling</a:t>
            </a:r>
          </a:p>
          <a:p>
            <a:r>
              <a:rPr lang="en-US" dirty="0"/>
              <a:t>Doctor schedule management</a:t>
            </a:r>
          </a:p>
          <a:p>
            <a:r>
              <a:rPr lang="en-US" dirty="0"/>
              <a:t>Enable data-driven decisions through reporting</a:t>
            </a:r>
          </a:p>
          <a:p>
            <a:r>
              <a:rPr lang="en-US" dirty="0"/>
              <a:t>Appointment reminders via SMS</a:t>
            </a:r>
          </a:p>
          <a:p>
            <a:r>
              <a:rPr lang="en-US" dirty="0"/>
              <a:t>Audit trails for accountability</a:t>
            </a:r>
          </a:p>
          <a:p>
            <a:r>
              <a:rPr lang="en-US" dirty="0"/>
              <a:t>Role-based access</a:t>
            </a: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4D7DC825-E139-2678-8950-DDE1D62AF7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Real-time availability display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09459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E4F911-FAD2-94BA-F98B-3415688144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1C97F-B04B-1512-66D7-A791A82D4C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6882" y="629920"/>
            <a:ext cx="3606800" cy="1710944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Technical Design Document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06DECD-FBFE-85D0-80BE-BE746A1BA5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6881" y="2432304"/>
            <a:ext cx="3606800" cy="3931854"/>
          </a:xfrm>
        </p:spPr>
        <p:txBody>
          <a:bodyPr/>
          <a:lstStyle/>
          <a:p>
            <a:r>
              <a:rPr lang="en-US" b="1" dirty="0">
                <a:solidFill>
                  <a:schemeClr val="accent1"/>
                </a:solidFill>
              </a:rPr>
              <a:t>Purpose:</a:t>
            </a:r>
            <a:r>
              <a:rPr lang="en-US" b="1" dirty="0"/>
              <a:t> </a:t>
            </a:r>
          </a:p>
          <a:p>
            <a:r>
              <a:rPr lang="en-US" dirty="0"/>
              <a:t>Define architecture, data model, and technology choices​​.</a:t>
            </a:r>
          </a:p>
          <a:p>
            <a:r>
              <a:rPr lang="en-US" b="1" dirty="0">
                <a:solidFill>
                  <a:schemeClr val="accent1"/>
                </a:solidFill>
              </a:rPr>
              <a:t>Key Artifacts:</a:t>
            </a:r>
          </a:p>
          <a:p>
            <a:r>
              <a:rPr lang="en-US" dirty="0"/>
              <a:t>MVC (ASP.NET Core MVC framework)</a:t>
            </a:r>
          </a:p>
          <a:p>
            <a:r>
              <a:rPr lang="en-US" dirty="0"/>
              <a:t>MS SQL Server Database</a:t>
            </a:r>
          </a:p>
          <a:p>
            <a:r>
              <a:rPr lang="en-US" dirty="0"/>
              <a:t>Server-rendered HTML/CSS/JavaScript (Razor)​</a:t>
            </a:r>
          </a:p>
        </p:txBody>
      </p:sp>
      <p:pic>
        <p:nvPicPr>
          <p:cNvPr id="21" name="Picture Placeholder 20" descr="A person in a white coat with a stethoscope around her neck">
            <a:extLst>
              <a:ext uri="{FF2B5EF4-FFF2-40B4-BE49-F238E27FC236}">
                <a16:creationId xmlns:a16="http://schemas.microsoft.com/office/drawing/2014/main" id="{F08D071E-9AAE-C63F-8A1A-C3AA52361A3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354" b="354"/>
          <a:stretch/>
        </p:blipFill>
        <p:spPr/>
      </p:pic>
    </p:spTree>
    <p:extLst>
      <p:ext uri="{BB962C8B-B14F-4D97-AF65-F5344CB8AC3E}">
        <p14:creationId xmlns:p14="http://schemas.microsoft.com/office/powerpoint/2010/main" val="2327277455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DividendVTI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ED8428"/>
      </a:accent1>
      <a:accent2>
        <a:srgbClr val="E6C46D"/>
      </a:accent2>
      <a:accent3>
        <a:srgbClr val="537685"/>
      </a:accent3>
      <a:accent4>
        <a:srgbClr val="969FA7"/>
      </a:accent4>
      <a:accent5>
        <a:srgbClr val="A9C37C"/>
      </a:accent5>
      <a:accent6>
        <a:srgbClr val="5A8071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A00B2AC-C335-4100-B8B3-2D9F49A7290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19D1F84C-D1FD-4B1B-9CFD-8E0D96AC4DF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037C456-A6DA-4DEE-A3FB-4EC3058FD08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Dividend design</Template>
  <TotalTime>85</TotalTime>
  <Words>667</Words>
  <Application>Microsoft Office PowerPoint</Application>
  <PresentationFormat>Widescreen</PresentationFormat>
  <Paragraphs>139</Paragraphs>
  <Slides>25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Arial</vt:lpstr>
      <vt:lpstr>Calibri</vt:lpstr>
      <vt:lpstr>Gill Sans MT</vt:lpstr>
      <vt:lpstr>Wingdings 2</vt:lpstr>
      <vt:lpstr>DividendVTI</vt:lpstr>
      <vt:lpstr>ONLINE APPOINTMENT BOOKING (HEALTHCARE)</vt:lpstr>
      <vt:lpstr>Agenda </vt:lpstr>
      <vt:lpstr>Digital platform for patients to book, reschedule, and cancel healthcare appointments online</vt:lpstr>
      <vt:lpstr>Problem Statement &amp; Scope</vt:lpstr>
      <vt:lpstr>Business Requirements Document</vt:lpstr>
      <vt:lpstr>Key Business Goals</vt:lpstr>
      <vt:lpstr>FUNCTIONAL Requirements Document</vt:lpstr>
      <vt:lpstr>Key Functional Requirements</vt:lpstr>
      <vt:lpstr>Technical Design Document</vt:lpstr>
      <vt:lpstr>Entity Relationship Diagram (ERD)</vt:lpstr>
      <vt:lpstr>REQUIREMENT ELICITATION  Tools &amp; TECHNIQUES</vt:lpstr>
      <vt:lpstr>BA Techniques Demonstrated</vt:lpstr>
      <vt:lpstr>Challenges and Solutions</vt:lpstr>
      <vt:lpstr>Conclusion</vt:lpstr>
      <vt:lpstr>Thank you</vt:lpstr>
      <vt:lpstr>Use Case Diagram</vt:lpstr>
      <vt:lpstr>System context Diagram</vt:lpstr>
      <vt:lpstr>Business Process Model and Notation</vt:lpstr>
      <vt:lpstr>Register wireframe</vt:lpstr>
      <vt:lpstr>Login wireframe</vt:lpstr>
      <vt:lpstr>Profile management wireframe</vt:lpstr>
      <vt:lpstr>Appointment booking wireframe</vt:lpstr>
      <vt:lpstr>Appointment History wireframe</vt:lpstr>
      <vt:lpstr>Schedule availability wireframe</vt:lpstr>
      <vt:lpstr>Reports wireframe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NetPC</dc:creator>
  <cp:lastModifiedBy>NetPC</cp:lastModifiedBy>
  <cp:revision>42</cp:revision>
  <dcterms:created xsi:type="dcterms:W3CDTF">2025-04-29T03:36:39Z</dcterms:created>
  <dcterms:modified xsi:type="dcterms:W3CDTF">2025-04-30T04:33:47Z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